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258" r:id="rId4"/>
    <p:sldId id="287" r:id="rId5"/>
    <p:sldId id="259" r:id="rId6"/>
    <p:sldId id="260" r:id="rId7"/>
    <p:sldId id="262" r:id="rId8"/>
    <p:sldId id="263" r:id="rId9"/>
    <p:sldId id="264" r:id="rId10"/>
    <p:sldId id="288" r:id="rId11"/>
    <p:sldId id="266" r:id="rId12"/>
    <p:sldId id="267" r:id="rId13"/>
    <p:sldId id="268" r:id="rId14"/>
    <p:sldId id="289" r:id="rId15"/>
    <p:sldId id="269" r:id="rId16"/>
    <p:sldId id="270" r:id="rId17"/>
    <p:sldId id="272" r:id="rId18"/>
    <p:sldId id="271" r:id="rId19"/>
    <p:sldId id="273" r:id="rId20"/>
    <p:sldId id="290" r:id="rId21"/>
    <p:sldId id="274" r:id="rId22"/>
    <p:sldId id="278" r:id="rId23"/>
    <p:sldId id="291" r:id="rId24"/>
    <p:sldId id="279" r:id="rId25"/>
    <p:sldId id="280" r:id="rId26"/>
    <p:sldId id="292" r:id="rId27"/>
    <p:sldId id="285" r:id="rId28"/>
    <p:sldId id="281" r:id="rId29"/>
    <p:sldId id="282" r:id="rId30"/>
    <p:sldId id="283" r:id="rId31"/>
    <p:sldId id="286" r:id="rId32"/>
    <p:sldId id="293" r:id="rId33"/>
    <p:sldId id="294" r:id="rId34"/>
    <p:sldId id="295" r:id="rId35"/>
    <p:sldId id="296" r:id="rId36"/>
    <p:sldId id="297" r:id="rId37"/>
    <p:sldId id="298" r:id="rId38"/>
    <p:sldId id="27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00"/>
    <a:srgbClr val="68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2" autoAdjust="0"/>
    <p:restoredTop sz="94660"/>
  </p:normalViewPr>
  <p:slideViewPr>
    <p:cSldViewPr>
      <p:cViewPr varScale="1">
        <p:scale>
          <a:sx n="69" d="100"/>
          <a:sy n="69" d="100"/>
        </p:scale>
        <p:origin x="148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EDA05-76BD-429F-B47D-BBBBAC04A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C89D0-777B-4B38-B4CD-599191F97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B5D74-13F7-417A-9B89-E4349936E3D4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89D59-7A29-48BA-8575-799BEB10D80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6.jpeg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1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6.jpe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8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jpe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jpeg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04800" y="1524000"/>
            <a:ext cx="8534400" cy="224676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SECTION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III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(CHAP. 14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ETHERS, EPOXIDES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THIOLS AND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SULFIDES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5782270"/>
            <a:ext cx="63522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006600"/>
                </a:solidFill>
              </a:rPr>
              <a:t>Alexander William Williamson</a:t>
            </a:r>
            <a:r>
              <a:rPr lang="en-US" dirty="0" smtClean="0">
                <a:solidFill>
                  <a:srgbClr val="006600"/>
                </a:solidFill>
              </a:rPr>
              <a:t> (1 May 1824 – 6 May 1904) </a:t>
            </a:r>
            <a:r>
              <a:rPr lang="en-US" dirty="0" smtClean="0">
                <a:solidFill>
                  <a:srgbClr val="0000CC"/>
                </a:solidFill>
              </a:rPr>
              <a:t>was an English chemist of Scottish descent who developed the Williamson ether synthesis.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20481" name="Picture 1" descr="C:\Documents and Settings\user\My Documents\My Pictures\200px-Williamson_Alexan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3238" y="3846968"/>
            <a:ext cx="2182161" cy="2858631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3657600"/>
            <a:ext cx="4950823" cy="2079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828800" y="190836"/>
            <a:ext cx="5465064" cy="125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4000" y="151979"/>
            <a:ext cx="8534400" cy="161582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ETHERS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Epoxides</a:t>
            </a: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762000"/>
            <a:ext cx="8632825" cy="5791200"/>
            <a:chOff x="358775" y="685800"/>
            <a:chExt cx="8632825" cy="5791200"/>
          </a:xfrm>
        </p:grpSpPr>
        <p:grpSp>
          <p:nvGrpSpPr>
            <p:cNvPr id="10" name="Group 9"/>
            <p:cNvGrpSpPr/>
            <p:nvPr/>
          </p:nvGrpSpPr>
          <p:grpSpPr>
            <a:xfrm>
              <a:off x="1675916" y="685800"/>
              <a:ext cx="6096484" cy="2355856"/>
              <a:chOff x="1675916" y="685800"/>
              <a:chExt cx="6096484" cy="2355856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1675916" y="685800"/>
                <a:ext cx="6096484" cy="23558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Rounded Rectangle 7"/>
              <p:cNvSpPr/>
              <p:nvPr/>
            </p:nvSpPr>
            <p:spPr>
              <a:xfrm>
                <a:off x="2438400" y="2438400"/>
                <a:ext cx="381000" cy="381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410200" y="2628900"/>
                <a:ext cx="381000" cy="190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4910138" y="3152775"/>
              <a:ext cx="3929062" cy="157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652462" y="3124200"/>
              <a:ext cx="3571876" cy="164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3890185"/>
                </p:ext>
              </p:extLst>
            </p:nvPr>
          </p:nvGraphicFramePr>
          <p:xfrm>
            <a:off x="358775" y="5026025"/>
            <a:ext cx="8632825" cy="1450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77" name="CS ChemDraw Drawing" r:id="rId6" imgW="7272312" imgH="1221902" progId="ChemDraw.Document.6.0">
                    <p:embed/>
                  </p:oleObj>
                </mc:Choice>
                <mc:Fallback>
                  <p:oleObj name="CS ChemDraw Drawing" r:id="rId6" imgW="7272312" imgH="1221902" progId="ChemDraw.Document.6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775" y="5026025"/>
                          <a:ext cx="8632825" cy="1450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209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228600" y="66526"/>
            <a:ext cx="8686800" cy="100027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ETHERS</a:t>
            </a:r>
            <a:endParaRPr lang="en-US" sz="2800" dirty="0"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Name </a:t>
            </a:r>
            <a:r>
              <a:rPr lang="en-US" dirty="0">
                <a:solidFill>
                  <a:srgbClr val="0000CC"/>
                </a:solidFill>
              </a:rPr>
              <a:t>the following compounds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91000" y="1078468"/>
            <a:ext cx="47244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14.1 </a:t>
            </a:r>
            <a:r>
              <a:rPr lang="en-US" b="1" dirty="0">
                <a:solidFill>
                  <a:srgbClr val="2A0015"/>
                </a:solidFill>
                <a:latin typeface="Calibri" pitchFamily="34" charset="0"/>
              </a:rPr>
              <a:t>to 14.3 P. </a:t>
            </a:r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636, 14.12, 14.13 P. 648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469917"/>
              </p:ext>
            </p:extLst>
          </p:nvPr>
        </p:nvGraphicFramePr>
        <p:xfrm>
          <a:off x="228600" y="1752600"/>
          <a:ext cx="6244549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CS ChemDraw Drawing" r:id="rId3" imgW="5562195" imgH="4209104" progId="ChemDraw.Document.6.0">
                  <p:embed/>
                </p:oleObj>
              </mc:Choice>
              <mc:Fallback>
                <p:oleObj name="CS ChemDraw Drawing" r:id="rId3" imgW="5562195" imgH="420910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752600"/>
                        <a:ext cx="6244549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705599" y="1754862"/>
            <a:ext cx="1981200" cy="4493538"/>
            <a:chOff x="6954078" y="1600200"/>
            <a:chExt cx="1808922" cy="4493538"/>
          </a:xfrm>
        </p:grpSpPr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6954078" y="1600200"/>
              <a:ext cx="1808922" cy="4493538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460000"/>
                  </a:solidFill>
                </a:rPr>
                <a:t>Naming Priority</a:t>
              </a:r>
            </a:p>
            <a:p>
              <a:endParaRPr lang="en-US" dirty="0">
                <a:solidFill>
                  <a:srgbClr val="660066"/>
                </a:solidFill>
                <a:latin typeface="Tahoma" pitchFamily="34" charset="0"/>
              </a:endParaRPr>
            </a:p>
            <a:p>
              <a:r>
                <a:rPr lang="en-US" b="1" dirty="0" smtClean="0">
                  <a:solidFill>
                    <a:srgbClr val="0000CC"/>
                  </a:solidFill>
                </a:rPr>
                <a:t>Acids</a:t>
              </a:r>
            </a:p>
            <a:p>
              <a:r>
                <a:rPr lang="en-US" b="1" dirty="0" smtClean="0">
                  <a:solidFill>
                    <a:srgbClr val="0000CC"/>
                  </a:solidFill>
                </a:rPr>
                <a:t>Acid halides</a:t>
              </a:r>
              <a:endParaRPr lang="en-US" b="1" dirty="0">
                <a:solidFill>
                  <a:srgbClr val="0000CC"/>
                </a:solidFill>
              </a:endParaRPr>
            </a:p>
            <a:p>
              <a:r>
                <a:rPr lang="en-US" b="1" dirty="0" smtClean="0">
                  <a:solidFill>
                    <a:srgbClr val="0000CC"/>
                  </a:solidFill>
                </a:rPr>
                <a:t>Esters</a:t>
              </a:r>
            </a:p>
            <a:p>
              <a:r>
                <a:rPr lang="en-US" b="1" dirty="0" smtClean="0">
                  <a:solidFill>
                    <a:srgbClr val="0000CC"/>
                  </a:solidFill>
                </a:rPr>
                <a:t>Amides</a:t>
              </a:r>
            </a:p>
            <a:p>
              <a:r>
                <a:rPr lang="en-US" b="1" dirty="0" err="1" smtClean="0">
                  <a:solidFill>
                    <a:srgbClr val="0000CC"/>
                  </a:solidFill>
                </a:rPr>
                <a:t>Nitriles</a:t>
              </a:r>
              <a:endParaRPr lang="en-US" b="1" dirty="0">
                <a:solidFill>
                  <a:srgbClr val="0000CC"/>
                </a:solidFill>
              </a:endParaRPr>
            </a:p>
            <a:p>
              <a:r>
                <a:rPr lang="en-US" b="1" dirty="0" err="1">
                  <a:solidFill>
                    <a:srgbClr val="0000CC"/>
                  </a:solidFill>
                </a:rPr>
                <a:t>Aldehydes</a:t>
              </a:r>
              <a:endParaRPr lang="en-US" b="1" dirty="0">
                <a:solidFill>
                  <a:srgbClr val="0000CC"/>
                </a:solidFill>
              </a:endParaRPr>
            </a:p>
            <a:p>
              <a:r>
                <a:rPr lang="en-US" b="1" dirty="0" err="1">
                  <a:solidFill>
                    <a:srgbClr val="0000CC"/>
                  </a:solidFill>
                </a:rPr>
                <a:t>Ketones</a:t>
              </a:r>
              <a:endParaRPr lang="en-US" b="1" dirty="0">
                <a:solidFill>
                  <a:srgbClr val="0000CC"/>
                </a:solidFill>
              </a:endParaRPr>
            </a:p>
            <a:p>
              <a:r>
                <a:rPr lang="en-US" b="1" dirty="0">
                  <a:solidFill>
                    <a:srgbClr val="0000CC"/>
                  </a:solidFill>
                </a:rPr>
                <a:t>Alcohols</a:t>
              </a:r>
            </a:p>
            <a:p>
              <a:r>
                <a:rPr lang="en-US" b="1" dirty="0">
                  <a:solidFill>
                    <a:srgbClr val="0000CC"/>
                  </a:solidFill>
                </a:rPr>
                <a:t>Amines</a:t>
              </a:r>
            </a:p>
            <a:p>
              <a:r>
                <a:rPr lang="en-US" b="1" dirty="0">
                  <a:solidFill>
                    <a:srgbClr val="0000CC"/>
                  </a:solidFill>
                </a:rPr>
                <a:t>Alkenes</a:t>
              </a:r>
            </a:p>
            <a:p>
              <a:r>
                <a:rPr lang="en-US" b="1" dirty="0">
                  <a:solidFill>
                    <a:srgbClr val="0000CC"/>
                  </a:solidFill>
                </a:rPr>
                <a:t>Alkynes</a:t>
              </a:r>
            </a:p>
            <a:p>
              <a:r>
                <a:rPr lang="en-US" b="1" dirty="0" err="1">
                  <a:solidFill>
                    <a:srgbClr val="0000CC"/>
                  </a:solidFill>
                </a:rPr>
                <a:t>Alkanes</a:t>
              </a:r>
              <a:endParaRPr lang="en-US" b="1" dirty="0">
                <a:solidFill>
                  <a:srgbClr val="0000CC"/>
                </a:solidFill>
              </a:endParaRPr>
            </a:p>
            <a:p>
              <a:r>
                <a:rPr lang="en-US" b="1" dirty="0">
                  <a:solidFill>
                    <a:srgbClr val="0000CC"/>
                  </a:solidFill>
                </a:rPr>
                <a:t>Ethers</a:t>
              </a:r>
            </a:p>
            <a:p>
              <a:r>
                <a:rPr lang="en-US" b="1" dirty="0">
                  <a:solidFill>
                    <a:srgbClr val="0000CC"/>
                  </a:solidFill>
                </a:rPr>
                <a:t>Halides</a:t>
              </a: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8610599" y="1981200"/>
              <a:ext cx="13253" cy="380773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304800" y="76200"/>
            <a:ext cx="8534400" cy="49244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 OF ETHERS</a:t>
            </a:r>
            <a:endParaRPr lang="en-US" sz="2800" dirty="0">
              <a:latin typeface="Arial Black" panose="020B0A0402010202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800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baseline="30000" dirty="0">
                <a:solidFill>
                  <a:srgbClr val="003300"/>
                </a:solidFill>
              </a:rPr>
              <a:t>1</a:t>
            </a:r>
            <a:r>
              <a:rPr lang="en-US" sz="2000" b="1" dirty="0">
                <a:solidFill>
                  <a:srgbClr val="003300"/>
                </a:solidFill>
              </a:rPr>
              <a:t>H-NMR</a:t>
            </a:r>
          </a:p>
          <a:p>
            <a:pPr algn="just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b="1" baseline="30000" dirty="0">
                <a:solidFill>
                  <a:srgbClr val="680000"/>
                </a:solidFill>
                <a:sym typeface="Symbol" pitchFamily="18" charset="2"/>
              </a:rPr>
              <a:t>1</a:t>
            </a:r>
            <a:r>
              <a:rPr lang="en-US" b="1" dirty="0">
                <a:solidFill>
                  <a:srgbClr val="680000"/>
                </a:solidFill>
                <a:sym typeface="Symbol" pitchFamily="18" charset="2"/>
              </a:rPr>
              <a:t>H-C-O signal between 3.5-4;  </a:t>
            </a:r>
            <a:r>
              <a:rPr lang="en-US" b="1" baseline="30000" dirty="0">
                <a:solidFill>
                  <a:srgbClr val="680000"/>
                </a:solidFill>
                <a:sym typeface="Symbol" pitchFamily="18" charset="2"/>
              </a:rPr>
              <a:t>13</a:t>
            </a:r>
            <a:r>
              <a:rPr lang="en-US" b="1" dirty="0">
                <a:solidFill>
                  <a:srgbClr val="680000"/>
                </a:solidFill>
                <a:sym typeface="Symbol" pitchFamily="18" charset="2"/>
              </a:rPr>
              <a:t>C-O signal between 65-90</a:t>
            </a:r>
            <a:endParaRPr lang="en-US" b="1" dirty="0">
              <a:solidFill>
                <a:srgbClr val="680000"/>
              </a:solidFill>
            </a:endParaRPr>
          </a:p>
          <a:p>
            <a:pPr algn="just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IR of Ethers</a:t>
            </a:r>
          </a:p>
          <a:p>
            <a:pPr algn="just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680000"/>
                </a:solidFill>
              </a:rPr>
              <a:t>The C—O stretch is in the fingerprint region around 1000–1200 cm</a:t>
            </a:r>
            <a:r>
              <a:rPr lang="en-US" b="1" baseline="30000" dirty="0">
                <a:solidFill>
                  <a:srgbClr val="680000"/>
                </a:solidFill>
              </a:rPr>
              <a:t>-1</a:t>
            </a:r>
            <a:r>
              <a:rPr lang="en-US" b="1" dirty="0">
                <a:solidFill>
                  <a:srgbClr val="680000"/>
                </a:solidFill>
              </a:rPr>
              <a:t>.</a:t>
            </a:r>
          </a:p>
          <a:p>
            <a:pPr algn="just">
              <a:defRPr/>
            </a:pPr>
            <a:r>
              <a:rPr lang="en-US" b="1" dirty="0">
                <a:solidFill>
                  <a:srgbClr val="680000"/>
                </a:solidFill>
              </a:rPr>
              <a:t>Many other compounds such as esters and alcohols have the C—O stretch.</a:t>
            </a:r>
          </a:p>
          <a:p>
            <a:pPr algn="just">
              <a:defRPr/>
            </a:pPr>
            <a:r>
              <a:rPr lang="en-US" b="1" dirty="0">
                <a:solidFill>
                  <a:srgbClr val="680000"/>
                </a:solidFill>
              </a:rPr>
              <a:t>If the IR spectrum has the C—O stretch but does not have a C═O or an OH stretch, then the compound is most likely an ether.</a:t>
            </a: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MS Spectrometry of Ethers</a:t>
            </a:r>
          </a:p>
          <a:p>
            <a:pPr algn="just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Main fragmentation is the 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-cleavage to form the resonance-stabilized </a:t>
            </a:r>
            <a:r>
              <a:rPr lang="en-US" dirty="0" err="1">
                <a:solidFill>
                  <a:srgbClr val="0000CC"/>
                </a:solidFill>
                <a:sym typeface="Symbol" pitchFamily="18" charset="2"/>
              </a:rPr>
              <a:t>oxonium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 ion.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Either alkyl group can be cleaved this way.</a:t>
            </a:r>
          </a:p>
        </p:txBody>
      </p:sp>
      <p:pic>
        <p:nvPicPr>
          <p:cNvPr id="18435" name="Picture 5" descr="14_04-23UN"/>
          <p:cNvPicPr>
            <a:picLocks noChangeAspect="1" noChangeArrowheads="1"/>
          </p:cNvPicPr>
          <p:nvPr/>
        </p:nvPicPr>
        <p:blipFill rotWithShape="1">
          <a:blip r:embed="rId2" cstate="print"/>
          <a:srcRect b="16417"/>
          <a:stretch/>
        </p:blipFill>
        <p:spPr bwMode="auto">
          <a:xfrm>
            <a:off x="381000" y="5155248"/>
            <a:ext cx="8382000" cy="147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381000" y="152400"/>
            <a:ext cx="8458200" cy="1015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 OF ETHERS</a:t>
            </a:r>
            <a:endParaRPr lang="en-US" sz="2800" dirty="0">
              <a:latin typeface="Arial Black" panose="020B0A0402010202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800" dirty="0">
              <a:solidFill>
                <a:srgbClr val="003300"/>
              </a:solidFill>
              <a:latin typeface="Tahoma" pitchFamily="34" charset="0"/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MS Spectra of Diethyl Ether</a:t>
            </a:r>
          </a:p>
        </p:txBody>
      </p:sp>
      <p:pic>
        <p:nvPicPr>
          <p:cNvPr id="19459" name="Picture 5" descr="14_05"/>
          <p:cNvPicPr>
            <a:picLocks noChangeAspect="1" noChangeArrowheads="1"/>
          </p:cNvPicPr>
          <p:nvPr/>
        </p:nvPicPr>
        <p:blipFill rotWithShape="1">
          <a:blip r:embed="rId2" cstate="print"/>
          <a:srcRect b="3874"/>
          <a:stretch/>
        </p:blipFill>
        <p:spPr bwMode="auto">
          <a:xfrm>
            <a:off x="533400" y="1152571"/>
            <a:ext cx="8077200" cy="547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4847" y="152400"/>
            <a:ext cx="8674353" cy="464742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ETHERS</a:t>
            </a:r>
            <a:endParaRPr lang="en-US" sz="2800" dirty="0"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r>
              <a:rPr lang="en-US" dirty="0">
                <a:solidFill>
                  <a:srgbClr val="0000CC"/>
                </a:solidFill>
              </a:rPr>
              <a:t>Diethyl ether is prepared industrially by the acid-catalyzed dehydration of </a:t>
            </a:r>
            <a:r>
              <a:rPr lang="en-US" dirty="0" smtClean="0">
                <a:solidFill>
                  <a:srgbClr val="0000CC"/>
                </a:solidFill>
              </a:rPr>
              <a:t>ethanol</a:t>
            </a: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The Williamson </a:t>
            </a:r>
            <a:r>
              <a:rPr lang="en-US" sz="2000" b="1" dirty="0">
                <a:solidFill>
                  <a:srgbClr val="003300"/>
                </a:solidFill>
              </a:rPr>
              <a:t>Ether Synthesis</a:t>
            </a:r>
            <a:r>
              <a:rPr lang="en-US" sz="2000" dirty="0">
                <a:solidFill>
                  <a:srgbClr val="003300"/>
                </a:solidFill>
              </a:rPr>
              <a:t> </a:t>
            </a: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The Williamson ether synthesis is the most reliable and versatile ether synthesis. It involves S</a:t>
            </a:r>
            <a:r>
              <a:rPr lang="en-US" baseline="-25000" dirty="0">
                <a:solidFill>
                  <a:srgbClr val="0000CC"/>
                </a:solidFill>
              </a:rPr>
              <a:t>N</a:t>
            </a:r>
            <a:r>
              <a:rPr lang="en-US" dirty="0">
                <a:solidFill>
                  <a:srgbClr val="0000CC"/>
                </a:solidFill>
              </a:rPr>
              <a:t>2 attack of primary 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alkyl bromide (or </a:t>
            </a:r>
            <a:r>
              <a:rPr lang="en-US" dirty="0" err="1">
                <a:solidFill>
                  <a:srgbClr val="0000CC"/>
                </a:solidFill>
                <a:sym typeface="Symbol" pitchFamily="18" charset="2"/>
              </a:rPr>
              <a:t>tosylate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) by an </a:t>
            </a:r>
            <a:r>
              <a:rPr lang="en-US" dirty="0" err="1">
                <a:solidFill>
                  <a:srgbClr val="0000CC"/>
                </a:solidFill>
                <a:sym typeface="Symbol" pitchFamily="18" charset="2"/>
              </a:rPr>
              <a:t>a</a:t>
            </a:r>
            <a:r>
              <a:rPr lang="en-US" dirty="0" err="1">
                <a:solidFill>
                  <a:srgbClr val="0000CC"/>
                </a:solidFill>
              </a:rPr>
              <a:t>lkoxide</a:t>
            </a:r>
            <a:r>
              <a:rPr lang="en-US" dirty="0">
                <a:solidFill>
                  <a:srgbClr val="0000CC"/>
                </a:solidFill>
              </a:rPr>
              <a:t> ion</a:t>
            </a:r>
          </a:p>
          <a:p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sz="1600" dirty="0">
              <a:solidFill>
                <a:schemeClr val="accent2"/>
              </a:solidFill>
              <a:latin typeface="Tahoma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1295400"/>
            <a:ext cx="8534400" cy="1462683"/>
            <a:chOff x="381000" y="1295400"/>
            <a:chExt cx="8534400" cy="1462683"/>
          </a:xfrm>
        </p:grpSpPr>
        <p:pic>
          <p:nvPicPr>
            <p:cNvPr id="5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381000" y="1295400"/>
              <a:ext cx="4953000" cy="14626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410200" y="1295400"/>
              <a:ext cx="3505200" cy="1302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64847" y="4416425"/>
            <a:ext cx="8801605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183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146193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ETHERS</a:t>
            </a:r>
            <a:endParaRPr lang="en-US" sz="2800" dirty="0"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sz="11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The Williamson Ether Synthesis</a:t>
            </a:r>
            <a:r>
              <a:rPr lang="en-US" sz="2000" dirty="0">
                <a:solidFill>
                  <a:srgbClr val="003300"/>
                </a:solidFill>
              </a:rPr>
              <a:t> </a:t>
            </a:r>
          </a:p>
          <a:p>
            <a:pPr eaLnBrk="0" hangingPunct="0">
              <a:defRPr/>
            </a:pPr>
            <a:endParaRPr lang="en-US" sz="1200" dirty="0" smtClean="0">
              <a:solidFill>
                <a:schemeClr val="accent2"/>
              </a:solidFill>
              <a:latin typeface="Tahoma" pitchFamily="34" charset="0"/>
            </a:endParaRPr>
          </a:p>
          <a:p>
            <a:pPr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The Williamson ether synthesis is a viable approach for many asymmetrical </a:t>
            </a:r>
            <a:r>
              <a:rPr lang="en-US" dirty="0" smtClean="0">
                <a:solidFill>
                  <a:srgbClr val="0000CC"/>
                </a:solidFill>
              </a:rPr>
              <a:t>ethers.</a:t>
            </a:r>
            <a:endParaRPr lang="en-US" dirty="0">
              <a:solidFill>
                <a:srgbClr val="0000CC"/>
              </a:solidFill>
              <a:latin typeface="Tahoma" pitchFamily="34" charset="0"/>
            </a:endParaRPr>
          </a:p>
        </p:txBody>
      </p:sp>
      <p:pic>
        <p:nvPicPr>
          <p:cNvPr id="5" name="Picture 4" descr="klein2e_figun_14_p642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614339"/>
            <a:ext cx="5867400" cy="26427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77000" y="697468"/>
            <a:ext cx="21336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14.5 P. 643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569265"/>
              </p:ext>
            </p:extLst>
          </p:nvPr>
        </p:nvGraphicFramePr>
        <p:xfrm>
          <a:off x="609600" y="4038600"/>
          <a:ext cx="6629400" cy="2586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4" name="CS ChemDraw Drawing" r:id="rId4" imgW="5487479" imgH="2142247" progId="ChemDraw.Document.6.0">
                  <p:embed/>
                </p:oleObj>
              </mc:Choice>
              <mc:Fallback>
                <p:oleObj name="CS ChemDraw Drawing" r:id="rId4" imgW="5487479" imgH="214224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4038600"/>
                        <a:ext cx="6629400" cy="2586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04800" y="228600"/>
            <a:ext cx="8534400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ETHERS</a:t>
            </a:r>
            <a:endParaRPr lang="en-US" sz="2800" dirty="0">
              <a:latin typeface="Arial Black" panose="020B0A0402010202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200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The Williamson Ether Synthesis</a:t>
            </a:r>
            <a:r>
              <a:rPr lang="en-US" sz="2000" dirty="0">
                <a:solidFill>
                  <a:srgbClr val="003300"/>
                </a:solidFill>
              </a:rPr>
              <a:t> </a:t>
            </a: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b="1" dirty="0" err="1">
                <a:solidFill>
                  <a:srgbClr val="680000"/>
                </a:solidFill>
              </a:rPr>
              <a:t>Phenoxide</a:t>
            </a:r>
            <a:r>
              <a:rPr lang="en-US" b="1" dirty="0">
                <a:solidFill>
                  <a:srgbClr val="680000"/>
                </a:solidFill>
              </a:rPr>
              <a:t> ions can also be used in the Williamson synthesis. In this case, phenyl halides or </a:t>
            </a:r>
            <a:r>
              <a:rPr lang="en-US" b="1" dirty="0" err="1">
                <a:solidFill>
                  <a:srgbClr val="680000"/>
                </a:solidFill>
              </a:rPr>
              <a:t>tosylates</a:t>
            </a:r>
            <a:r>
              <a:rPr lang="en-US" b="1" dirty="0">
                <a:solidFill>
                  <a:srgbClr val="680000"/>
                </a:solidFill>
              </a:rPr>
              <a:t> cannot be used.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588932"/>
              </p:ext>
            </p:extLst>
          </p:nvPr>
        </p:nvGraphicFramePr>
        <p:xfrm>
          <a:off x="1066800" y="2362200"/>
          <a:ext cx="5638800" cy="4121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CS ChemDraw Drawing" r:id="rId3" imgW="4919148" imgH="3594911" progId="ChemDraw.Document.6.0">
                  <p:embed/>
                </p:oleObj>
              </mc:Choice>
              <mc:Fallback>
                <p:oleObj name="CS ChemDraw Drawing" r:id="rId3" imgW="4919148" imgH="359491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2362200"/>
                        <a:ext cx="5638800" cy="4121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04800" y="76200"/>
            <a:ext cx="8534400" cy="6370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ETHERS</a:t>
            </a:r>
            <a:endParaRPr lang="en-US" sz="2800" dirty="0">
              <a:latin typeface="Arial Black" panose="020B0A0402010202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800" b="1" dirty="0" smtClean="0">
              <a:solidFill>
                <a:srgbClr val="003300"/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b="1" dirty="0" err="1" smtClean="0">
                <a:solidFill>
                  <a:srgbClr val="003300"/>
                </a:solidFill>
              </a:rPr>
              <a:t>Alkoxymercuration-Demercuration</a:t>
            </a:r>
            <a:endParaRPr lang="en-US" sz="2000" b="1" dirty="0">
              <a:solidFill>
                <a:srgbClr val="003300"/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1200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err="1" smtClean="0">
                <a:solidFill>
                  <a:srgbClr val="003300"/>
                </a:solidFill>
              </a:rPr>
              <a:t>Alkoxymercuration-Demercuration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The reaction uses mercuric acetate with an alcohol to add RO-H to a double bond and form the </a:t>
            </a:r>
            <a:r>
              <a:rPr lang="en-US" dirty="0" err="1">
                <a:solidFill>
                  <a:srgbClr val="0000CC"/>
                </a:solidFill>
              </a:rPr>
              <a:t>Markovnikov</a:t>
            </a:r>
            <a:r>
              <a:rPr lang="en-US" dirty="0">
                <a:solidFill>
                  <a:srgbClr val="0000CC"/>
                </a:solidFill>
              </a:rPr>
              <a:t> product</a:t>
            </a:r>
          </a:p>
          <a:p>
            <a:pPr>
              <a:defRPr/>
            </a:pPr>
            <a:endParaRPr lang="en-US" dirty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295399"/>
            <a:ext cx="8392687" cy="196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4509145"/>
            <a:ext cx="7848600" cy="204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304800" y="76200"/>
            <a:ext cx="8534400" cy="136191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ETHERS</a:t>
            </a:r>
            <a:endParaRPr lang="en-US" sz="2800" dirty="0">
              <a:latin typeface="Arial Black" panose="020B0A0402010202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Alkoxymercuration-Demercuration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7383" y="3392269"/>
            <a:ext cx="337021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Predict </a:t>
            </a:r>
            <a:r>
              <a:rPr lang="en-US" dirty="0">
                <a:solidFill>
                  <a:srgbClr val="0000CC"/>
                </a:solidFill>
              </a:rPr>
              <a:t>the major product for the following reaction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438400"/>
            <a:ext cx="22098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14.8  P. 644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841975"/>
              </p:ext>
            </p:extLst>
          </p:nvPr>
        </p:nvGraphicFramePr>
        <p:xfrm>
          <a:off x="901700" y="4108450"/>
          <a:ext cx="7340600" cy="259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4" name="CS ChemDraw Drawing" r:id="rId3" imgW="7340555" imgH="2596474" progId="ChemDraw.Document.6.0">
                  <p:embed/>
                </p:oleObj>
              </mc:Choice>
              <mc:Fallback>
                <p:oleObj name="CS ChemDraw Drawing" r:id="rId3" imgW="7340555" imgH="259647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1700" y="4108450"/>
                        <a:ext cx="7340600" cy="2597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361162"/>
              </p:ext>
            </p:extLst>
          </p:nvPr>
        </p:nvGraphicFramePr>
        <p:xfrm>
          <a:off x="495300" y="872152"/>
          <a:ext cx="8058150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5" name="CS ChemDraw Drawing" r:id="rId5" imgW="8058588" imgH="3172487" progId="ChemDraw.Document.6.0">
                  <p:embed/>
                </p:oleObj>
              </mc:Choice>
              <mc:Fallback>
                <p:oleObj name="CS ChemDraw Drawing" r:id="rId5" imgW="8058588" imgH="317248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5300" y="872152"/>
                        <a:ext cx="8058150" cy="317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436273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CLEAVAGE OF ETHERS</a:t>
            </a:r>
          </a:p>
          <a:p>
            <a:pPr>
              <a:spcBef>
                <a:spcPct val="50000"/>
              </a:spcBef>
              <a:defRPr/>
            </a:pPr>
            <a:endParaRPr lang="en-US" sz="1100" dirty="0">
              <a:solidFill>
                <a:srgbClr val="FF3399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b="1" i="1" dirty="0">
                <a:solidFill>
                  <a:srgbClr val="680000"/>
                </a:solidFill>
              </a:rPr>
              <a:t>Unlike alcohols, ethers are not commonly used as synthetic intermediates because they do not undergo many reactions. Even so, ethers do undergo a limited number of characteristic reactions:</a:t>
            </a: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Ethers are unreactive toward bases, but protonated ethers can undergo substitution reactions with strong acids. In this case, the alcohol leaving group is replaced by a halide.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Reactivity:</a:t>
            </a:r>
            <a:r>
              <a:rPr lang="en-US" dirty="0">
                <a:solidFill>
                  <a:schemeClr val="accent2"/>
                </a:solidFill>
              </a:rPr>
              <a:t>  </a:t>
            </a:r>
            <a:r>
              <a:rPr lang="en-US" sz="3600" b="1" dirty="0">
                <a:solidFill>
                  <a:srgbClr val="680000"/>
                </a:solidFill>
              </a:rPr>
              <a:t>HI &gt; </a:t>
            </a:r>
            <a:r>
              <a:rPr lang="en-US" sz="3600" b="1" dirty="0" err="1">
                <a:solidFill>
                  <a:srgbClr val="680000"/>
                </a:solidFill>
              </a:rPr>
              <a:t>HBr</a:t>
            </a:r>
            <a:r>
              <a:rPr lang="en-US" sz="3600" b="1" dirty="0">
                <a:solidFill>
                  <a:srgbClr val="680000"/>
                </a:solidFill>
              </a:rPr>
              <a:t> &gt;&gt; </a:t>
            </a:r>
            <a:r>
              <a:rPr lang="en-US" sz="3600" b="1" dirty="0" err="1">
                <a:solidFill>
                  <a:srgbClr val="680000"/>
                </a:solidFill>
              </a:rPr>
              <a:t>HCl</a:t>
            </a:r>
            <a:endParaRPr lang="en-US" sz="3600" b="1" dirty="0">
              <a:solidFill>
                <a:srgbClr val="680000"/>
              </a:solidFill>
            </a:endParaRPr>
          </a:p>
          <a:p>
            <a:pPr>
              <a:defRPr/>
            </a:pPr>
            <a:endParaRPr lang="en-US" sz="1200" b="1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Mechanism for Cleavage</a:t>
            </a:r>
            <a:endParaRPr lang="en-US" sz="2000" dirty="0">
              <a:solidFill>
                <a:srgbClr val="0033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334508"/>
              </p:ext>
            </p:extLst>
          </p:nvPr>
        </p:nvGraphicFramePr>
        <p:xfrm>
          <a:off x="381001" y="4643437"/>
          <a:ext cx="8458200" cy="18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3" name="CS ChemDraw Drawing" r:id="rId3" imgW="8835693" imgH="1833123" progId="ChemDraw.Document.6.0">
                  <p:embed/>
                </p:oleObj>
              </mc:Choice>
              <mc:Fallback>
                <p:oleObj name="CS ChemDraw Drawing" r:id="rId3" imgW="8835693" imgH="183312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1" y="4643437"/>
                        <a:ext cx="8458200" cy="183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3568" y="170688"/>
            <a:ext cx="847344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FUNDAMENTAL CONCEPTS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Nomenclature of ethers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20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Synthesis of ethers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20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Cleavage of ethers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20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Synthesis and reactivity of epoxides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20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Nomenclature of thiols and sulfides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37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77713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CLEAVAGE OF ETHERS</a:t>
            </a:r>
          </a:p>
          <a:p>
            <a:pPr>
              <a:spcBef>
                <a:spcPct val="50000"/>
              </a:spcBef>
              <a:defRPr/>
            </a:pPr>
            <a:endParaRPr lang="en-US" sz="1100" dirty="0">
              <a:solidFill>
                <a:srgbClr val="FF3399"/>
              </a:solidFill>
            </a:endParaRP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04800" y="1219200"/>
            <a:ext cx="8534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57064" y="3756251"/>
            <a:ext cx="8488514" cy="2796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324600" y="849868"/>
            <a:ext cx="22860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14.11 P. 645</a:t>
            </a:r>
          </a:p>
        </p:txBody>
      </p:sp>
    </p:spTree>
    <p:extLst>
      <p:ext uri="{BB962C8B-B14F-4D97-AF65-F5344CB8AC3E}">
        <p14:creationId xmlns:p14="http://schemas.microsoft.com/office/powerpoint/2010/main" val="34384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140038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CLEAVAGE OF ETHERS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003300"/>
                </a:solidFill>
              </a:rPr>
              <a:t>Phenyl Ether Cleavage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Phenol cannot react further to become halide</a:t>
            </a:r>
          </a:p>
        </p:txBody>
      </p:sp>
      <p:sp>
        <p:nvSpPr>
          <p:cNvPr id="22531" name="Text Box 8"/>
          <p:cNvSpPr txBox="1">
            <a:spLocks noChangeArrowheads="1"/>
          </p:cNvSpPr>
          <p:nvPr/>
        </p:nvSpPr>
        <p:spPr bwMode="auto">
          <a:xfrm>
            <a:off x="287338" y="3225800"/>
            <a:ext cx="8534400" cy="33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680000"/>
                </a:solidFill>
              </a:rPr>
              <a:t>CAUTION!!! (</a:t>
            </a:r>
            <a:r>
              <a:rPr lang="en-US" b="1" dirty="0" err="1">
                <a:solidFill>
                  <a:srgbClr val="680000"/>
                </a:solidFill>
              </a:rPr>
              <a:t>Autoxidation</a:t>
            </a:r>
            <a:r>
              <a:rPr lang="en-US" b="1" dirty="0">
                <a:solidFill>
                  <a:srgbClr val="680000"/>
                </a:solidFill>
              </a:rPr>
              <a:t> of ethers)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In the presence of atmospheric oxygen, ethers slowly oxidize to </a:t>
            </a:r>
            <a:r>
              <a:rPr lang="en-US" dirty="0" err="1">
                <a:solidFill>
                  <a:srgbClr val="0000CC"/>
                </a:solidFill>
              </a:rPr>
              <a:t>hydroperoxides</a:t>
            </a:r>
            <a:r>
              <a:rPr lang="en-US" dirty="0">
                <a:solidFill>
                  <a:srgbClr val="0000CC"/>
                </a:solidFill>
              </a:rPr>
              <a:t> and </a:t>
            </a:r>
            <a:r>
              <a:rPr lang="en-US" dirty="0" err="1">
                <a:solidFill>
                  <a:srgbClr val="0000CC"/>
                </a:solidFill>
              </a:rPr>
              <a:t>dialkyl</a:t>
            </a:r>
            <a:r>
              <a:rPr lang="en-US" dirty="0">
                <a:solidFill>
                  <a:srgbClr val="0000CC"/>
                </a:solidFill>
              </a:rPr>
              <a:t> peroxides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r>
              <a:rPr lang="en-US" b="1" i="1" dirty="0">
                <a:solidFill>
                  <a:srgbClr val="003300"/>
                </a:solidFill>
              </a:rPr>
              <a:t>Both are highly explosive.</a:t>
            </a:r>
          </a:p>
          <a:p>
            <a:endParaRPr lang="en-US" dirty="0">
              <a:solidFill>
                <a:srgbClr val="FF3399"/>
              </a:solidFill>
            </a:endParaRPr>
          </a:p>
          <a:p>
            <a:endParaRPr lang="en-US" dirty="0">
              <a:solidFill>
                <a:srgbClr val="FF3399"/>
              </a:solidFill>
            </a:endParaRPr>
          </a:p>
          <a:p>
            <a:endParaRPr lang="en-US" dirty="0">
              <a:solidFill>
                <a:srgbClr val="FF3399"/>
              </a:solidFill>
            </a:endParaRPr>
          </a:p>
          <a:p>
            <a:endParaRPr lang="en-US" dirty="0">
              <a:solidFill>
                <a:srgbClr val="FF3399"/>
              </a:solidFill>
            </a:endParaRPr>
          </a:p>
          <a:p>
            <a:pPr algn="just"/>
            <a:r>
              <a:rPr lang="en-US" dirty="0" smtClean="0">
                <a:solidFill>
                  <a:srgbClr val="7030A0"/>
                </a:solidFill>
              </a:rPr>
              <a:t>     </a:t>
            </a:r>
            <a:r>
              <a:rPr lang="en-US" dirty="0">
                <a:solidFill>
                  <a:srgbClr val="7030A0"/>
                </a:solidFill>
              </a:rPr>
              <a:t/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b="1" i="1" dirty="0">
                <a:solidFill>
                  <a:srgbClr val="680000"/>
                </a:solidFill>
              </a:rPr>
              <a:t>So, do not distill ether to dryness. Store it in full bottles with tight caps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009984"/>
              </p:ext>
            </p:extLst>
          </p:nvPr>
        </p:nvGraphicFramePr>
        <p:xfrm>
          <a:off x="439738" y="1738313"/>
          <a:ext cx="8323262" cy="146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8" name="CS ChemDraw Drawing" r:id="rId3" imgW="8323737" imgH="1461311" progId="ChemDraw.Document.6.0">
                  <p:embed/>
                </p:oleObj>
              </mc:Choice>
              <mc:Fallback>
                <p:oleObj name="CS ChemDraw Drawing" r:id="rId3" imgW="8323737" imgH="146131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1738313"/>
                        <a:ext cx="8323262" cy="146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740006" y="4343400"/>
            <a:ext cx="5870594" cy="1895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10600" cy="215443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EPOXIDES</a:t>
            </a:r>
          </a:p>
          <a:p>
            <a:pPr eaLnBrk="0" hangingPunct="0">
              <a:defRPr/>
            </a:pPr>
            <a:endParaRPr lang="en-US" sz="1600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Peroxyacid</a:t>
            </a:r>
            <a:r>
              <a:rPr lang="en-US" sz="2000" b="1" dirty="0">
                <a:solidFill>
                  <a:srgbClr val="003300"/>
                </a:solidFill>
              </a:rPr>
              <a:t> </a:t>
            </a:r>
            <a:r>
              <a:rPr lang="en-US" sz="2000" b="1" dirty="0" err="1">
                <a:solidFill>
                  <a:srgbClr val="003300"/>
                </a:solidFill>
              </a:rPr>
              <a:t>epoxidation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Because of its desirable solubility properties, </a:t>
            </a:r>
            <a:r>
              <a:rPr lang="en-US" i="1" dirty="0">
                <a:solidFill>
                  <a:srgbClr val="006600"/>
                </a:solidFill>
              </a:rPr>
              <a:t>meta</a:t>
            </a:r>
            <a:r>
              <a:rPr lang="en-US" dirty="0">
                <a:solidFill>
                  <a:srgbClr val="006600"/>
                </a:solidFill>
              </a:rPr>
              <a:t>-</a:t>
            </a:r>
            <a:r>
              <a:rPr lang="en-US" dirty="0" err="1">
                <a:solidFill>
                  <a:srgbClr val="006600"/>
                </a:solidFill>
              </a:rPr>
              <a:t>chloroperoxybenzoic</a:t>
            </a:r>
            <a:r>
              <a:rPr lang="en-US" dirty="0">
                <a:solidFill>
                  <a:srgbClr val="006600"/>
                </a:solidFill>
              </a:rPr>
              <a:t> acid (</a:t>
            </a:r>
            <a:r>
              <a:rPr lang="en-US" b="1" dirty="0">
                <a:solidFill>
                  <a:srgbClr val="006600"/>
                </a:solidFill>
              </a:rPr>
              <a:t>MCPBA</a:t>
            </a:r>
            <a:r>
              <a:rPr lang="en-US" dirty="0">
                <a:solidFill>
                  <a:srgbClr val="006600"/>
                </a:solidFill>
              </a:rPr>
              <a:t>) </a:t>
            </a:r>
            <a:r>
              <a:rPr lang="en-US" dirty="0">
                <a:solidFill>
                  <a:srgbClr val="0000CC"/>
                </a:solidFill>
              </a:rPr>
              <a:t>is often used for these </a:t>
            </a:r>
            <a:r>
              <a:rPr lang="en-US" dirty="0" err="1">
                <a:solidFill>
                  <a:srgbClr val="0000CC"/>
                </a:solidFill>
              </a:rPr>
              <a:t>epoxidations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  <a:p>
            <a:pPr>
              <a:defRPr/>
            </a:pPr>
            <a:endParaRPr lang="en-US" sz="1600" dirty="0">
              <a:solidFill>
                <a:schemeClr val="accent2"/>
              </a:solidFill>
              <a:latin typeface="Tahom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1000" y="2146867"/>
            <a:ext cx="8382000" cy="4406333"/>
            <a:chOff x="381000" y="2100993"/>
            <a:chExt cx="8382000" cy="4406333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5943600" y="2100993"/>
              <a:ext cx="2808158" cy="1861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0" name="Picture 10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9415"/>
            <a:stretch/>
          </p:blipFill>
          <p:spPr bwMode="auto">
            <a:xfrm>
              <a:off x="586751" y="4267200"/>
              <a:ext cx="8176249" cy="22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81000" y="2209800"/>
              <a:ext cx="5181423" cy="1480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7"/>
          <p:cNvSpPr/>
          <p:nvPr/>
        </p:nvSpPr>
        <p:spPr>
          <a:xfrm>
            <a:off x="5257800" y="773668"/>
            <a:ext cx="35052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14.14 P. 651, 14.16 P. 654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10600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EPOXIDES</a:t>
            </a:r>
          </a:p>
          <a:p>
            <a:pPr eaLnBrk="0" hangingPunct="0">
              <a:defRPr/>
            </a:pPr>
            <a:endParaRPr lang="en-US" sz="1600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Peroxyacid</a:t>
            </a:r>
            <a:r>
              <a:rPr lang="en-US" sz="2000" b="1" dirty="0">
                <a:solidFill>
                  <a:srgbClr val="003300"/>
                </a:solidFill>
              </a:rPr>
              <a:t> </a:t>
            </a:r>
            <a:r>
              <a:rPr lang="en-US" sz="2000" b="1" dirty="0" smtClean="0">
                <a:solidFill>
                  <a:srgbClr val="003300"/>
                </a:solidFill>
              </a:rPr>
              <a:t>epoxidation vs. </a:t>
            </a:r>
            <a:r>
              <a:rPr lang="en-US" sz="2000" b="1" dirty="0" err="1" smtClean="0">
                <a:solidFill>
                  <a:srgbClr val="003300"/>
                </a:solidFill>
              </a:rPr>
              <a:t>Ti</a:t>
            </a:r>
            <a:r>
              <a:rPr lang="en-US" sz="2000" b="1" dirty="0" smtClean="0">
                <a:solidFill>
                  <a:srgbClr val="003300"/>
                </a:solidFill>
              </a:rPr>
              <a:t>[OCH(CH</a:t>
            </a:r>
            <a:r>
              <a:rPr lang="en-US" sz="2000" b="1" baseline="-25000" dirty="0" smtClean="0">
                <a:solidFill>
                  <a:srgbClr val="003300"/>
                </a:solidFill>
              </a:rPr>
              <a:t>3</a:t>
            </a:r>
            <a:r>
              <a:rPr lang="en-US" sz="2000" b="1" dirty="0" smtClean="0">
                <a:solidFill>
                  <a:srgbClr val="003300"/>
                </a:solidFill>
              </a:rPr>
              <a:t>)</a:t>
            </a:r>
            <a:r>
              <a:rPr lang="en-US" sz="2000" b="1" baseline="-25000" dirty="0" smtClean="0">
                <a:solidFill>
                  <a:srgbClr val="003300"/>
                </a:solidFill>
              </a:rPr>
              <a:t>2</a:t>
            </a:r>
            <a:r>
              <a:rPr lang="en-US" sz="2000" b="1" dirty="0" smtClean="0">
                <a:solidFill>
                  <a:srgbClr val="003300"/>
                </a:solidFill>
              </a:rPr>
              <a:t>]</a:t>
            </a:r>
            <a:r>
              <a:rPr lang="en-US" sz="2000" b="1" baseline="-25000" dirty="0" smtClean="0">
                <a:solidFill>
                  <a:srgbClr val="003300"/>
                </a:solidFill>
              </a:rPr>
              <a:t>4</a:t>
            </a:r>
            <a:endParaRPr lang="en-US" sz="2000" b="1" baseline="-25000" dirty="0">
              <a:solidFill>
                <a:srgbClr val="00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339160"/>
            <a:ext cx="8724899" cy="5377544"/>
            <a:chOff x="228600" y="1339160"/>
            <a:chExt cx="8724899" cy="5377544"/>
          </a:xfrm>
        </p:grpSpPr>
        <p:grpSp>
          <p:nvGrpSpPr>
            <p:cNvPr id="8" name="Group 7"/>
            <p:cNvGrpSpPr/>
            <p:nvPr/>
          </p:nvGrpSpPr>
          <p:grpSpPr>
            <a:xfrm>
              <a:off x="228600" y="1339160"/>
              <a:ext cx="8724899" cy="2470840"/>
              <a:chOff x="304801" y="1295400"/>
              <a:chExt cx="8724899" cy="2470840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304801" y="1295400"/>
                <a:ext cx="4229100" cy="23985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572000" y="1295400"/>
                <a:ext cx="4457700" cy="24708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04800" y="3766239"/>
              <a:ext cx="8534400" cy="2950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425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76200"/>
            <a:ext cx="8534400" cy="206210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EPOXIDES</a:t>
            </a:r>
            <a:endParaRPr lang="en-US" sz="2800" dirty="0">
              <a:latin typeface="Arial Black" panose="020B0A04020102020204" pitchFamily="34" charset="0"/>
            </a:endParaRPr>
          </a:p>
          <a:p>
            <a:pPr>
              <a:defRPr/>
            </a:pPr>
            <a:endParaRPr lang="en-US" sz="1600" dirty="0">
              <a:solidFill>
                <a:srgbClr val="003300"/>
              </a:solidFill>
              <a:latin typeface="Tahoma" pitchFamily="34" charset="0"/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Cyclization</a:t>
            </a:r>
            <a:r>
              <a:rPr lang="en-US" sz="2000" b="1" dirty="0">
                <a:solidFill>
                  <a:srgbClr val="003300"/>
                </a:solidFill>
              </a:rPr>
              <a:t> of </a:t>
            </a:r>
            <a:r>
              <a:rPr lang="en-US" sz="2000" b="1" dirty="0" err="1">
                <a:solidFill>
                  <a:srgbClr val="003300"/>
                </a:solidFill>
              </a:rPr>
              <a:t>Halohydrin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This second method involves a variation of Williamson ether synthesis. If an </a:t>
            </a:r>
            <a:r>
              <a:rPr lang="en-US" dirty="0" err="1">
                <a:solidFill>
                  <a:srgbClr val="0000CC"/>
                </a:solidFill>
              </a:rPr>
              <a:t>alkoxide</a:t>
            </a:r>
            <a:r>
              <a:rPr lang="en-US" dirty="0">
                <a:solidFill>
                  <a:srgbClr val="0000CC"/>
                </a:solidFill>
              </a:rPr>
              <a:t> ion and a halogen atom are adjacent to each other in the same molecule, the </a:t>
            </a:r>
            <a:r>
              <a:rPr lang="en-US" dirty="0" err="1">
                <a:solidFill>
                  <a:srgbClr val="0000CC"/>
                </a:solidFill>
              </a:rPr>
              <a:t>alkoxide</a:t>
            </a:r>
            <a:r>
              <a:rPr lang="en-US" dirty="0">
                <a:solidFill>
                  <a:srgbClr val="0000CC"/>
                </a:solidFill>
              </a:rPr>
              <a:t> may displace the halide and form a ring.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8600" y="2286000"/>
            <a:ext cx="8762207" cy="4392182"/>
            <a:chOff x="228600" y="2389617"/>
            <a:chExt cx="8762207" cy="4392182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 rotWithShape="1">
            <a:blip r:embed="rId2"/>
            <a:srcRect t="23443"/>
            <a:stretch/>
          </p:blipFill>
          <p:spPr bwMode="auto">
            <a:xfrm>
              <a:off x="228600" y="4328580"/>
              <a:ext cx="8762207" cy="2453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676400" y="2389617"/>
              <a:ext cx="5562600" cy="1938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450892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EPOXIDES</a:t>
            </a:r>
          </a:p>
          <a:p>
            <a:pPr eaLnBrk="0" hangingPunct="0">
              <a:defRPr/>
            </a:pPr>
            <a:endParaRPr lang="en-US" sz="1600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Ring opening in </a:t>
            </a:r>
            <a:r>
              <a:rPr lang="en-US" sz="2000" b="1" dirty="0" smtClean="0">
                <a:solidFill>
                  <a:srgbClr val="003300"/>
                </a:solidFill>
              </a:rPr>
              <a:t>acidic conditions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900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Epoxides react under both acidic and basic conditions. The product of the acid-catalyzed opening depends primarily on the solvent used.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Trans </a:t>
            </a:r>
            <a:r>
              <a:rPr lang="en-US" sz="2000" b="1" dirty="0" err="1">
                <a:solidFill>
                  <a:srgbClr val="003300"/>
                </a:solidFill>
              </a:rPr>
              <a:t>diol</a:t>
            </a:r>
            <a:r>
              <a:rPr lang="en-US" sz="2000" b="1" dirty="0">
                <a:solidFill>
                  <a:srgbClr val="003300"/>
                </a:solidFill>
              </a:rPr>
              <a:t> formed in water </a:t>
            </a:r>
            <a:r>
              <a:rPr lang="en-US" sz="2000" b="1" dirty="0" smtClean="0">
                <a:solidFill>
                  <a:srgbClr val="003300"/>
                </a:solidFill>
              </a:rPr>
              <a:t>solvent</a:t>
            </a:r>
          </a:p>
          <a:p>
            <a:pPr algn="just" eaLnBrk="0" hangingPunct="0">
              <a:defRPr/>
            </a:pPr>
            <a:endParaRPr lang="en-US" sz="8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1200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1200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b="1" dirty="0">
                <a:solidFill>
                  <a:srgbClr val="003300"/>
                </a:solidFill>
              </a:rPr>
              <a:t> </a:t>
            </a:r>
            <a:r>
              <a:rPr lang="en-US" sz="2000" b="1" dirty="0" err="1">
                <a:solidFill>
                  <a:srgbClr val="003300"/>
                </a:solidFill>
              </a:rPr>
              <a:t>Alkoxy</a:t>
            </a:r>
            <a:r>
              <a:rPr lang="en-US" sz="2000" b="1" dirty="0">
                <a:solidFill>
                  <a:srgbClr val="003300"/>
                </a:solidFill>
              </a:rPr>
              <a:t> alcohol formed in alcohol </a:t>
            </a:r>
            <a:r>
              <a:rPr lang="en-US" sz="2000" b="1" dirty="0" smtClean="0">
                <a:solidFill>
                  <a:srgbClr val="003300"/>
                </a:solidFill>
              </a:rPr>
              <a:t>solvent</a:t>
            </a:r>
            <a:endParaRPr lang="en-US" sz="2000" b="1" dirty="0">
              <a:solidFill>
                <a:srgbClr val="0033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3400" y="2514600"/>
            <a:ext cx="8077200" cy="1447799"/>
            <a:chOff x="457200" y="2514600"/>
            <a:chExt cx="8382000" cy="1372371"/>
          </a:xfrm>
        </p:grpSpPr>
        <p:pic>
          <p:nvPicPr>
            <p:cNvPr id="26632" name="Picture 9" descr="14_05-39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8520"/>
            <a:stretch/>
          </p:blipFill>
          <p:spPr bwMode="auto">
            <a:xfrm>
              <a:off x="457200" y="2514600"/>
              <a:ext cx="3733800" cy="1372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33" name="Picture 10" descr="14_05-39-2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3339"/>
            <a:stretch/>
          </p:blipFill>
          <p:spPr bwMode="auto">
            <a:xfrm>
              <a:off x="4419600" y="2514600"/>
              <a:ext cx="4419600" cy="1258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198120" y="3962400"/>
            <a:ext cx="8641080" cy="2667000"/>
            <a:chOff x="198120" y="3962400"/>
            <a:chExt cx="8641080" cy="2667000"/>
          </a:xfrm>
        </p:grpSpPr>
        <p:pic>
          <p:nvPicPr>
            <p:cNvPr id="26629" name="Picture 12" descr="14_05-40-1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0604"/>
            <a:stretch/>
          </p:blipFill>
          <p:spPr bwMode="auto">
            <a:xfrm>
              <a:off x="4874541" y="3962400"/>
              <a:ext cx="3291598" cy="1261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30" name="Picture 13" descr="14_05-40-2UN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10845"/>
            <a:stretch/>
          </p:blipFill>
          <p:spPr bwMode="auto">
            <a:xfrm>
              <a:off x="198120" y="5383416"/>
              <a:ext cx="3646977" cy="1245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31" name="Picture 14" descr="14_05-40-3UN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b="13426"/>
            <a:stretch/>
          </p:blipFill>
          <p:spPr bwMode="auto">
            <a:xfrm>
              <a:off x="4201480" y="5383416"/>
              <a:ext cx="4637720" cy="1245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76971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EPOXIDES</a:t>
            </a:r>
          </a:p>
          <a:p>
            <a:pPr eaLnBrk="0" hangingPunct="0">
              <a:defRPr/>
            </a:pPr>
            <a:endParaRPr lang="en-US" sz="1600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Ring opening in </a:t>
            </a:r>
            <a:r>
              <a:rPr lang="en-US" sz="2000" b="1" dirty="0" smtClean="0">
                <a:solidFill>
                  <a:srgbClr val="003300"/>
                </a:solidFill>
              </a:rPr>
              <a:t>basic conditions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900" b="1" dirty="0">
              <a:solidFill>
                <a:srgbClr val="0000CC"/>
              </a:solidFill>
            </a:endParaRPr>
          </a:p>
          <a:p>
            <a:r>
              <a:rPr lang="en-US" dirty="0">
                <a:solidFill>
                  <a:srgbClr val="0000CC"/>
                </a:solidFill>
              </a:rPr>
              <a:t>Strong nucleophiles react readily with epoxides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1889899"/>
            <a:ext cx="8686800" cy="4587101"/>
            <a:chOff x="228600" y="1853386"/>
            <a:chExt cx="8686800" cy="458710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 rotWithShape="1">
            <a:blip r:embed="rId2"/>
            <a:srcRect t="24238"/>
            <a:stretch/>
          </p:blipFill>
          <p:spPr bwMode="auto">
            <a:xfrm>
              <a:off x="1371600" y="1853386"/>
              <a:ext cx="6119949" cy="2132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28600" y="3733800"/>
              <a:ext cx="8686800" cy="270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6"/>
          <p:cNvSpPr/>
          <p:nvPr/>
        </p:nvSpPr>
        <p:spPr>
          <a:xfrm>
            <a:off x="5105400" y="773668"/>
            <a:ext cx="35052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14.17 to 14.19 P. 656-657</a:t>
            </a:r>
          </a:p>
        </p:txBody>
      </p:sp>
    </p:spTree>
    <p:extLst>
      <p:ext uri="{BB962C8B-B14F-4D97-AF65-F5344CB8AC3E}">
        <p14:creationId xmlns:p14="http://schemas.microsoft.com/office/powerpoint/2010/main" val="1873440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228600" y="228600"/>
            <a:ext cx="8610600" cy="32778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EPOXIDES</a:t>
            </a:r>
          </a:p>
          <a:p>
            <a:pPr eaLnBrk="0" hangingPunct="0">
              <a:defRPr/>
            </a:pPr>
            <a:endParaRPr lang="en-US" sz="900" b="1" dirty="0">
              <a:solidFill>
                <a:srgbClr val="003300"/>
              </a:solidFill>
              <a:latin typeface="Tahoma" pitchFamily="34" charset="0"/>
            </a:endParaRPr>
          </a:p>
          <a:p>
            <a:pPr algn="just" eaLnBrk="0" hangingPunct="0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8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Reaction </a:t>
            </a:r>
            <a:r>
              <a:rPr lang="en-US" sz="2000" b="1" dirty="0">
                <a:solidFill>
                  <a:srgbClr val="003300"/>
                </a:solidFill>
              </a:rPr>
              <a:t>with Grignard and </a:t>
            </a:r>
            <a:r>
              <a:rPr lang="en-US" sz="2000" b="1" dirty="0" smtClean="0">
                <a:solidFill>
                  <a:srgbClr val="003300"/>
                </a:solidFill>
              </a:rPr>
              <a:t>R-Li</a:t>
            </a:r>
          </a:p>
          <a:p>
            <a:pPr algn="just" eaLnBrk="0" hangingPunct="0">
              <a:defRPr/>
            </a:pPr>
            <a:endParaRPr lang="en-US" sz="1000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r>
              <a:rPr lang="en-US" i="1" dirty="0">
                <a:solidFill>
                  <a:srgbClr val="680000"/>
                </a:solidFill>
              </a:rPr>
              <a:t>Like other strong nucleophiles, Grignard and </a:t>
            </a:r>
            <a:r>
              <a:rPr lang="en-US" i="1" dirty="0" err="1">
                <a:solidFill>
                  <a:srgbClr val="680000"/>
                </a:solidFill>
              </a:rPr>
              <a:t>organolithium</a:t>
            </a:r>
            <a:r>
              <a:rPr lang="en-US" i="1" dirty="0">
                <a:solidFill>
                  <a:srgbClr val="680000"/>
                </a:solidFill>
              </a:rPr>
              <a:t> reagents attack epoxides to give, after hydrolysis, ring-opened alcohols.</a:t>
            </a:r>
          </a:p>
        </p:txBody>
      </p:sp>
      <p:pic>
        <p:nvPicPr>
          <p:cNvPr id="31748" name="Picture 11"/>
          <p:cNvPicPr>
            <a:picLocks noChangeAspect="1" noChangeArrowheads="1"/>
          </p:cNvPicPr>
          <p:nvPr/>
        </p:nvPicPr>
        <p:blipFill rotWithShape="1">
          <a:blip r:embed="rId2" cstate="print"/>
          <a:srcRect b="5749"/>
          <a:stretch/>
        </p:blipFill>
        <p:spPr bwMode="auto">
          <a:xfrm>
            <a:off x="533400" y="3334151"/>
            <a:ext cx="8077200" cy="3371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b="55604"/>
          <a:stretch/>
        </p:blipFill>
        <p:spPr bwMode="auto">
          <a:xfrm>
            <a:off x="862149" y="685800"/>
            <a:ext cx="7367451" cy="1592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30924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EPOXIDES</a:t>
            </a:r>
          </a:p>
          <a:p>
            <a:pPr eaLnBrk="0" hangingPunct="0">
              <a:defRPr/>
            </a:pPr>
            <a:endParaRPr lang="en-US" sz="1400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Ring opening in base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Epoxide’s high ring strain makes it susceptible to </a:t>
            </a:r>
            <a:r>
              <a:rPr lang="en-US" dirty="0" err="1">
                <a:solidFill>
                  <a:srgbClr val="0000CC"/>
                </a:solidFill>
              </a:rPr>
              <a:t>nucleophilic</a:t>
            </a:r>
            <a:r>
              <a:rPr lang="en-US" dirty="0">
                <a:solidFill>
                  <a:srgbClr val="0000CC"/>
                </a:solidFill>
              </a:rPr>
              <a:t> attack.  Either acid-catalyzed or base-catalyzed reaction may be used to open an epoxide, but the acid-catalyzed reaction takes place under milder conditions. 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sz="800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r>
              <a:rPr lang="en-US" b="1" i="1" dirty="0">
                <a:solidFill>
                  <a:srgbClr val="680000"/>
                </a:solidFill>
              </a:rPr>
              <a:t>Unless there is an acid-sensitive functional group present, the acid-catalyzed hydrolysis is preferred.</a:t>
            </a:r>
          </a:p>
        </p:txBody>
      </p:sp>
      <p:pic>
        <p:nvPicPr>
          <p:cNvPr id="27653" name="Picture 7" descr="14_08"/>
          <p:cNvPicPr>
            <a:picLocks noChangeAspect="1" noChangeArrowheads="1"/>
          </p:cNvPicPr>
          <p:nvPr/>
        </p:nvPicPr>
        <p:blipFill rotWithShape="1">
          <a:blip r:embed="rId2" cstate="print"/>
          <a:srcRect b="4377"/>
          <a:stretch/>
        </p:blipFill>
        <p:spPr bwMode="auto">
          <a:xfrm>
            <a:off x="1656228" y="3043646"/>
            <a:ext cx="6192372" cy="3585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9" descr="14_08-04UN"/>
          <p:cNvPicPr>
            <a:picLocks noChangeAspect="1" noChangeArrowheads="1"/>
          </p:cNvPicPr>
          <p:nvPr/>
        </p:nvPicPr>
        <p:blipFill rotWithShape="1">
          <a:blip r:embed="rId2" cstate="print"/>
          <a:srcRect b="5425"/>
          <a:stretch/>
        </p:blipFill>
        <p:spPr bwMode="auto">
          <a:xfrm>
            <a:off x="1143000" y="3024233"/>
            <a:ext cx="7391400" cy="368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3477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EPOXIDES</a:t>
            </a:r>
          </a:p>
          <a:p>
            <a:pPr eaLnBrk="0" hangingPunct="0">
              <a:defRPr/>
            </a:pPr>
            <a:endParaRPr lang="en-US" sz="1600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Ring opening in base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680000"/>
                </a:solidFill>
              </a:rPr>
              <a:t>With aqueous hydroxide, a trans 1,2-diol is formed.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68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680000"/>
                </a:solidFill>
              </a:rPr>
              <a:t>With </a:t>
            </a:r>
            <a:r>
              <a:rPr lang="en-US" b="1" dirty="0" err="1">
                <a:solidFill>
                  <a:srgbClr val="680000"/>
                </a:solidFill>
              </a:rPr>
              <a:t>alkoxide</a:t>
            </a:r>
            <a:r>
              <a:rPr lang="en-US" b="1" dirty="0">
                <a:solidFill>
                  <a:srgbClr val="680000"/>
                </a:solidFill>
              </a:rPr>
              <a:t> in alcohol, a trans 1,2-alkoxy alcohol is formed.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68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680000"/>
                </a:solidFill>
              </a:rPr>
              <a:t>Different products are formed in acid and base if epoxide is unsymmetrical</a:t>
            </a:r>
          </a:p>
          <a:p>
            <a:pPr algn="just">
              <a:buFontTx/>
              <a:buChar char="•"/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Orientation of epoxide opening</a:t>
            </a:r>
          </a:p>
          <a:p>
            <a:pPr>
              <a:defRPr/>
            </a:pPr>
            <a:endParaRPr lang="en-US" sz="1000" b="1" dirty="0">
              <a:solidFill>
                <a:srgbClr val="000066"/>
              </a:solidFill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213904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ETHERS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Structure and Physical Properties</a:t>
            </a:r>
          </a:p>
          <a:p>
            <a:pPr algn="just">
              <a:spcBef>
                <a:spcPct val="50000"/>
              </a:spcBef>
              <a:defRPr/>
            </a:pPr>
            <a:endParaRPr lang="en-US" sz="800" b="1" dirty="0">
              <a:solidFill>
                <a:srgbClr val="003300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An ether group includes an oxygen atom that is bonded to TWO –R </a:t>
            </a:r>
            <a:r>
              <a:rPr lang="en-US" dirty="0" smtClean="0">
                <a:solidFill>
                  <a:srgbClr val="0000CC"/>
                </a:solidFill>
              </a:rPr>
              <a:t>groups, of general formula </a:t>
            </a:r>
            <a:r>
              <a:rPr lang="en-US" dirty="0">
                <a:solidFill>
                  <a:srgbClr val="0000CC"/>
                </a:solidFill>
              </a:rPr>
              <a:t>R-O-R’ where R and R’ may be alkyl or aryl groups. R and R’ are the same in </a:t>
            </a:r>
            <a:r>
              <a:rPr lang="en-US" b="1" dirty="0">
                <a:solidFill>
                  <a:srgbClr val="006600"/>
                </a:solidFill>
              </a:rPr>
              <a:t>symmetrical ethers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and different in </a:t>
            </a:r>
            <a:r>
              <a:rPr lang="en-US" b="1" dirty="0">
                <a:solidFill>
                  <a:srgbClr val="006600"/>
                </a:solidFill>
              </a:rPr>
              <a:t>unsymmetrical ethers</a:t>
            </a:r>
            <a:r>
              <a:rPr lang="en-US" dirty="0" smtClean="0">
                <a:solidFill>
                  <a:srgbClr val="006600"/>
                </a:solidFill>
              </a:rPr>
              <a:t>.</a:t>
            </a:r>
            <a:endParaRPr lang="en-US" dirty="0">
              <a:solidFill>
                <a:srgbClr val="006600"/>
              </a:solidFill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20000" y="152400"/>
            <a:ext cx="105396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304800" y="2286000"/>
            <a:ext cx="8534400" cy="4403976"/>
            <a:chOff x="304800" y="2286000"/>
            <a:chExt cx="8534400" cy="4403976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3389016"/>
                </p:ext>
              </p:extLst>
            </p:nvPr>
          </p:nvGraphicFramePr>
          <p:xfrm>
            <a:off x="1371600" y="2286000"/>
            <a:ext cx="6555373" cy="205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" name="CS ChemDraw Drawing" r:id="rId4" imgW="6028566" imgH="1892300" progId="ChemDraw.Document.6.0">
                    <p:embed/>
                  </p:oleObj>
                </mc:Choice>
                <mc:Fallback>
                  <p:oleObj name="CS ChemDraw Drawing" r:id="rId4" imgW="6028566" imgH="1892300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371600" y="2286000"/>
                          <a:ext cx="6555373" cy="205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304800" y="4084845"/>
              <a:ext cx="2127077" cy="2605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2"/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3436548" y="4363176"/>
              <a:ext cx="2270903" cy="223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1"/>
            <p:cNvPicPr>
              <a:picLocks noChangeAspect="1" noChangeArrowheads="1"/>
            </p:cNvPicPr>
            <p:nvPr/>
          </p:nvPicPr>
          <p:blipFill>
            <a:blip r:embed="rId8"/>
            <a:stretch>
              <a:fillRect/>
            </a:stretch>
          </p:blipFill>
          <p:spPr bwMode="auto">
            <a:xfrm>
              <a:off x="6172200" y="4575386"/>
              <a:ext cx="2667000" cy="2059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EPOXIDES</a:t>
            </a:r>
          </a:p>
          <a:p>
            <a:pPr eaLnBrk="0" hangingPunct="0">
              <a:defRPr/>
            </a:pPr>
            <a:endParaRPr lang="en-US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Biosynthesis of steroids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5277" y="1524000"/>
            <a:ext cx="8753446" cy="4800600"/>
            <a:chOff x="195277" y="1447800"/>
            <a:chExt cx="8753446" cy="4800600"/>
          </a:xfrm>
        </p:grpSpPr>
        <p:pic>
          <p:nvPicPr>
            <p:cNvPr id="5" name="Picture 12"/>
            <p:cNvPicPr>
              <a:picLocks noChangeAspect="1"/>
            </p:cNvPicPr>
            <p:nvPr/>
          </p:nvPicPr>
          <p:blipFill rotWithShape="1">
            <a:blip r:embed="rId2"/>
            <a:srcRect t="29864"/>
            <a:stretch/>
          </p:blipFill>
          <p:spPr bwMode="auto">
            <a:xfrm>
              <a:off x="195277" y="1447800"/>
              <a:ext cx="8753446" cy="2069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304800" y="4168063"/>
              <a:ext cx="8610600" cy="2080337"/>
              <a:chOff x="304800" y="4168063"/>
              <a:chExt cx="8610600" cy="2080337"/>
            </a:xfrm>
          </p:grpSpPr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 b="12108"/>
              <a:stretch>
                <a:fillRect/>
              </a:stretch>
            </p:blipFill>
            <p:spPr bwMode="auto">
              <a:xfrm>
                <a:off x="304800" y="4404277"/>
                <a:ext cx="4423843" cy="1844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4804843" y="4168063"/>
                <a:ext cx="4110557" cy="2052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8" name="Rectangle 7"/>
          <p:cNvSpPr/>
          <p:nvPr/>
        </p:nvSpPr>
        <p:spPr>
          <a:xfrm>
            <a:off x="5410200" y="926068"/>
            <a:ext cx="28956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14.20, 14.21 P. 661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206210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EPOXIDES</a:t>
            </a:r>
          </a:p>
          <a:p>
            <a:pPr eaLnBrk="0" hangingPunct="0">
              <a:defRPr/>
            </a:pPr>
            <a:endParaRPr lang="en-US" sz="1600" dirty="0">
              <a:solidFill>
                <a:srgbClr val="0000CC"/>
              </a:solidFill>
              <a:latin typeface="Tahoma" pitchFamily="34" charset="0"/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800000"/>
                </a:solidFill>
              </a:rPr>
              <a:t>The epoxide ring opening reaction is used in industry to produce epoxy resins found in glues.</a:t>
            </a:r>
          </a:p>
          <a:p>
            <a:pPr algn="just" eaLnBrk="0" hangingPunct="0">
              <a:defRPr/>
            </a:pPr>
            <a:endParaRPr lang="en-US" sz="1400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r>
              <a:rPr lang="en-US" b="1" dirty="0">
                <a:solidFill>
                  <a:srgbClr val="003300"/>
                </a:solidFill>
              </a:rPr>
              <a:t>The common example is the polymer of </a:t>
            </a:r>
            <a:r>
              <a:rPr lang="en-US" b="1" dirty="0" err="1">
                <a:solidFill>
                  <a:srgbClr val="003300"/>
                </a:solidFill>
              </a:rPr>
              <a:t>bisphenol</a:t>
            </a:r>
            <a:r>
              <a:rPr lang="en-US" b="1" dirty="0">
                <a:solidFill>
                  <a:srgbClr val="003300"/>
                </a:solidFill>
              </a:rPr>
              <a:t> A and </a:t>
            </a:r>
            <a:r>
              <a:rPr lang="en-US" b="1" dirty="0" err="1">
                <a:solidFill>
                  <a:srgbClr val="003300"/>
                </a:solidFill>
              </a:rPr>
              <a:t>epichlorohydrin</a:t>
            </a: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1600" dirty="0">
              <a:solidFill>
                <a:srgbClr val="D60093"/>
              </a:solidFill>
              <a:latin typeface="Tahoma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4800" y="2362200"/>
            <a:ext cx="8534400" cy="4116978"/>
            <a:chOff x="304800" y="2362200"/>
            <a:chExt cx="8534400" cy="4116978"/>
          </a:xfrm>
        </p:grpSpPr>
        <p:pic>
          <p:nvPicPr>
            <p:cNvPr id="12292" name="Picture 8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8505"/>
            <a:stretch/>
          </p:blipFill>
          <p:spPr bwMode="auto">
            <a:xfrm>
              <a:off x="304800" y="4043364"/>
              <a:ext cx="8534400" cy="2435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0443103"/>
                </p:ext>
              </p:extLst>
            </p:nvPr>
          </p:nvGraphicFramePr>
          <p:xfrm>
            <a:off x="1143000" y="2362200"/>
            <a:ext cx="6629400" cy="1312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0" name="CS ChemDraw Drawing" r:id="rId4" imgW="6304235" imgH="1247843" progId="ChemDraw.Document.6.0">
                    <p:embed/>
                  </p:oleObj>
                </mc:Choice>
                <mc:Fallback>
                  <p:oleObj name="CS ChemDraw Drawing" r:id="rId4" imgW="6304235" imgH="1247843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43000" y="2362200"/>
                          <a:ext cx="6629400" cy="13121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52400"/>
            <a:ext cx="86106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Thiols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and </a:t>
            </a:r>
            <a:r>
              <a:rPr lang="en-US" sz="28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Sulfides</a:t>
            </a: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Sulfur </a:t>
            </a:r>
            <a:r>
              <a:rPr lang="en-US" dirty="0">
                <a:solidFill>
                  <a:srgbClr val="0000CC"/>
                </a:solidFill>
              </a:rPr>
              <a:t>appears just under oxygen on the periodic </a:t>
            </a:r>
            <a:r>
              <a:rPr lang="en-US" dirty="0" smtClean="0">
                <a:solidFill>
                  <a:srgbClr val="0000CC"/>
                </a:solidFill>
              </a:rPr>
              <a:t>table</a:t>
            </a:r>
          </a:p>
          <a:p>
            <a:pPr algn="just"/>
            <a:endParaRPr lang="en-US" sz="1000" dirty="0">
              <a:solidFill>
                <a:srgbClr val="0000CC"/>
              </a:solidFill>
            </a:endParaRPr>
          </a:p>
          <a:p>
            <a:pPr algn="just"/>
            <a:r>
              <a:rPr lang="en-US" b="1" i="1" dirty="0">
                <a:solidFill>
                  <a:srgbClr val="006600"/>
                </a:solidFill>
              </a:rPr>
              <a:t>Sulfur appears in thiols as an –SH group analogous to the –OH group in </a:t>
            </a:r>
            <a:r>
              <a:rPr lang="en-US" b="1" i="1" dirty="0" smtClean="0">
                <a:solidFill>
                  <a:srgbClr val="006600"/>
                </a:solidFill>
              </a:rPr>
              <a:t>alcohols</a:t>
            </a:r>
          </a:p>
          <a:p>
            <a:pPr algn="just"/>
            <a:endParaRPr lang="en-US" sz="1000" b="1" i="1" dirty="0">
              <a:solidFill>
                <a:srgbClr val="006600"/>
              </a:solidFill>
            </a:endParaRPr>
          </a:p>
          <a:p>
            <a:pPr algn="just"/>
            <a:r>
              <a:rPr lang="en-US" b="1" i="1" dirty="0">
                <a:solidFill>
                  <a:srgbClr val="680000"/>
                </a:solidFill>
              </a:rPr>
              <a:t>The name of a compound with an –SH group ends in “</a:t>
            </a:r>
            <a:r>
              <a:rPr lang="en-US" b="1" i="1" dirty="0" err="1">
                <a:solidFill>
                  <a:srgbClr val="680000"/>
                </a:solidFill>
              </a:rPr>
              <a:t>thiol</a:t>
            </a:r>
            <a:r>
              <a:rPr lang="en-US" b="1" i="1" dirty="0">
                <a:solidFill>
                  <a:srgbClr val="680000"/>
                </a:solidFill>
              </a:rPr>
              <a:t>” rather than “</a:t>
            </a:r>
            <a:r>
              <a:rPr lang="en-US" b="1" i="1" dirty="0" err="1">
                <a:solidFill>
                  <a:srgbClr val="680000"/>
                </a:solidFill>
              </a:rPr>
              <a:t>ol</a:t>
            </a:r>
            <a:r>
              <a:rPr lang="en-US" b="1" i="1" dirty="0" smtClean="0">
                <a:solidFill>
                  <a:srgbClr val="680000"/>
                </a:solidFill>
              </a:rPr>
              <a:t>”</a:t>
            </a: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sz="1200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dirty="0" err="1">
                <a:solidFill>
                  <a:srgbClr val="0000CC"/>
                </a:solidFill>
              </a:rPr>
              <a:t>Thiols</a:t>
            </a:r>
            <a:r>
              <a:rPr lang="en-US" dirty="0">
                <a:solidFill>
                  <a:srgbClr val="0000CC"/>
                </a:solidFill>
              </a:rPr>
              <a:t> are also known as </a:t>
            </a:r>
            <a:r>
              <a:rPr lang="en-US" dirty="0" err="1">
                <a:solidFill>
                  <a:srgbClr val="0000CC"/>
                </a:solidFill>
              </a:rPr>
              <a:t>mercaptans</a:t>
            </a:r>
            <a:r>
              <a:rPr lang="en-US" dirty="0">
                <a:solidFill>
                  <a:srgbClr val="0000CC"/>
                </a:solidFill>
              </a:rPr>
              <a:t>. The </a:t>
            </a:r>
            <a:r>
              <a:rPr lang="en-US" dirty="0" err="1">
                <a:solidFill>
                  <a:srgbClr val="0000CC"/>
                </a:solidFill>
              </a:rPr>
              <a:t>mercaptan</a:t>
            </a:r>
            <a:r>
              <a:rPr lang="en-US" dirty="0">
                <a:solidFill>
                  <a:srgbClr val="0000CC"/>
                </a:solidFill>
              </a:rPr>
              <a:t> name comes from their ability to complex mercury</a:t>
            </a:r>
          </a:p>
          <a:p>
            <a:pPr algn="just"/>
            <a:r>
              <a:rPr lang="en-US" b="1" i="1" dirty="0">
                <a:solidFill>
                  <a:srgbClr val="006600"/>
                </a:solidFill>
              </a:rPr>
              <a:t>The –SH group can also be named as part of a side group rather than as part of the parent chain</a:t>
            </a: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95399" y="2209800"/>
            <a:ext cx="617621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66999" y="4996107"/>
            <a:ext cx="3836593" cy="1633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6310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52400"/>
            <a:ext cx="8610600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Thiols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and </a:t>
            </a:r>
            <a:r>
              <a:rPr lang="en-US" sz="28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Sulfides</a:t>
            </a:r>
          </a:p>
          <a:p>
            <a:pPr algn="just"/>
            <a:endParaRPr lang="en-US" sz="1200" dirty="0" smtClean="0">
              <a:solidFill>
                <a:srgbClr val="0000CC"/>
              </a:solidFill>
            </a:endParaRPr>
          </a:p>
          <a:p>
            <a:r>
              <a:rPr lang="en-US" dirty="0" err="1">
                <a:solidFill>
                  <a:srgbClr val="0000CC"/>
                </a:solidFill>
              </a:rPr>
              <a:t>Thiols</a:t>
            </a:r>
            <a:r>
              <a:rPr lang="en-US" dirty="0">
                <a:solidFill>
                  <a:srgbClr val="0000CC"/>
                </a:solidFill>
              </a:rPr>
              <a:t> are known for their unpleasant </a:t>
            </a:r>
            <a:r>
              <a:rPr lang="en-US" dirty="0" smtClean="0">
                <a:solidFill>
                  <a:srgbClr val="0000CC"/>
                </a:solidFill>
              </a:rPr>
              <a:t>odor:</a:t>
            </a:r>
          </a:p>
          <a:p>
            <a:endParaRPr lang="en-US" sz="1100" dirty="0">
              <a:solidFill>
                <a:srgbClr val="0000C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 dirty="0">
                <a:solidFill>
                  <a:srgbClr val="680000"/>
                </a:solidFill>
              </a:rPr>
              <a:t>Skunks use </a:t>
            </a:r>
            <a:r>
              <a:rPr lang="en-US" b="1" i="1" dirty="0" err="1">
                <a:solidFill>
                  <a:srgbClr val="680000"/>
                </a:solidFill>
              </a:rPr>
              <a:t>thiols</a:t>
            </a:r>
            <a:r>
              <a:rPr lang="en-US" b="1" i="1" dirty="0">
                <a:solidFill>
                  <a:srgbClr val="680000"/>
                </a:solidFill>
              </a:rPr>
              <a:t> as a defense mechanism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 dirty="0" err="1">
                <a:solidFill>
                  <a:srgbClr val="680000"/>
                </a:solidFill>
              </a:rPr>
              <a:t>Methanethiol</a:t>
            </a:r>
            <a:r>
              <a:rPr lang="en-US" b="1" i="1" dirty="0">
                <a:solidFill>
                  <a:srgbClr val="680000"/>
                </a:solidFill>
              </a:rPr>
              <a:t> is added to natural gas (methane) so that gas leaks can be detected</a:t>
            </a:r>
          </a:p>
          <a:p>
            <a:endParaRPr lang="en-US" dirty="0" smtClean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The </a:t>
            </a:r>
            <a:r>
              <a:rPr lang="en-US" dirty="0">
                <a:solidFill>
                  <a:srgbClr val="0000CC"/>
                </a:solidFill>
              </a:rPr>
              <a:t>hydrosulfide ion (HS</a:t>
            </a:r>
            <a:r>
              <a:rPr lang="en-US" baseline="30000" dirty="0">
                <a:solidFill>
                  <a:srgbClr val="0000CC"/>
                </a:solidFill>
              </a:rPr>
              <a:t>-</a:t>
            </a:r>
            <a:r>
              <a:rPr lang="en-US" dirty="0">
                <a:solidFill>
                  <a:srgbClr val="0000CC"/>
                </a:solidFill>
              </a:rPr>
              <a:t>) is a strong nucleophile and a weak base</a:t>
            </a:r>
          </a:p>
          <a:p>
            <a:r>
              <a:rPr lang="en-US" dirty="0">
                <a:solidFill>
                  <a:srgbClr val="0000CC"/>
                </a:solidFill>
              </a:rPr>
              <a:t>HS</a:t>
            </a:r>
            <a:r>
              <a:rPr lang="en-US" baseline="30000" dirty="0">
                <a:solidFill>
                  <a:srgbClr val="0000CC"/>
                </a:solidFill>
              </a:rPr>
              <a:t>- </a:t>
            </a:r>
            <a:r>
              <a:rPr lang="en-US" dirty="0">
                <a:solidFill>
                  <a:srgbClr val="0000CC"/>
                </a:solidFill>
              </a:rPr>
              <a:t>promotes S</a:t>
            </a:r>
            <a:r>
              <a:rPr lang="en-US" baseline="-25000" dirty="0">
                <a:solidFill>
                  <a:srgbClr val="0000CC"/>
                </a:solidFill>
              </a:rPr>
              <a:t>N</a:t>
            </a:r>
            <a:r>
              <a:rPr lang="en-US" dirty="0">
                <a:solidFill>
                  <a:srgbClr val="0000CC"/>
                </a:solidFill>
              </a:rPr>
              <a:t>2 rather than E2</a:t>
            </a: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Sulfides</a:t>
            </a:r>
          </a:p>
          <a:p>
            <a:pPr algn="just"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dirty="0" smtClean="0">
                <a:solidFill>
                  <a:srgbClr val="0000CC"/>
                </a:solidFill>
              </a:rPr>
              <a:t>Also </a:t>
            </a:r>
            <a:r>
              <a:rPr lang="en-US" dirty="0">
                <a:solidFill>
                  <a:srgbClr val="0000CC"/>
                </a:solidFill>
              </a:rPr>
              <a:t>called </a:t>
            </a:r>
            <a:r>
              <a:rPr lang="en-US" dirty="0" err="1">
                <a:solidFill>
                  <a:srgbClr val="0000CC"/>
                </a:solidFill>
              </a:rPr>
              <a:t>thioethers</a:t>
            </a:r>
            <a:r>
              <a:rPr lang="en-US" dirty="0">
                <a:solidFill>
                  <a:srgbClr val="0000CC"/>
                </a:solidFill>
              </a:rPr>
              <a:t> (R-S-R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)</a:t>
            </a:r>
            <a:r>
              <a:rPr lang="en-US" dirty="0">
                <a:solidFill>
                  <a:srgbClr val="0000CC"/>
                </a:solidFill>
              </a:rPr>
              <a:t>, sulfides are sulfur analogues of ethers. Like </a:t>
            </a:r>
            <a:r>
              <a:rPr lang="en-US" dirty="0" err="1">
                <a:solidFill>
                  <a:srgbClr val="0000CC"/>
                </a:solidFill>
              </a:rPr>
              <a:t>thiols</a:t>
            </a:r>
            <a:r>
              <a:rPr lang="en-US" dirty="0">
                <a:solidFill>
                  <a:srgbClr val="0000CC"/>
                </a:solidFill>
              </a:rPr>
              <a:t>, sulfides have strong characteristic odors.</a:t>
            </a: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680000"/>
                </a:solidFill>
              </a:rPr>
              <a:t>They are named like ethers, replacing “</a:t>
            </a:r>
            <a:r>
              <a:rPr lang="en-US" b="1" dirty="0">
                <a:solidFill>
                  <a:srgbClr val="006600"/>
                </a:solidFill>
              </a:rPr>
              <a:t>sulfide</a:t>
            </a:r>
            <a:r>
              <a:rPr lang="en-US" b="1" dirty="0">
                <a:solidFill>
                  <a:srgbClr val="680000"/>
                </a:solidFill>
              </a:rPr>
              <a:t>” for “</a:t>
            </a:r>
            <a:r>
              <a:rPr lang="en-US" b="1" dirty="0">
                <a:solidFill>
                  <a:srgbClr val="006600"/>
                </a:solidFill>
              </a:rPr>
              <a:t>ether</a:t>
            </a:r>
            <a:r>
              <a:rPr lang="en-US" b="1" dirty="0">
                <a:solidFill>
                  <a:srgbClr val="680000"/>
                </a:solidFill>
              </a:rPr>
              <a:t>” in common name, or “</a:t>
            </a:r>
            <a:r>
              <a:rPr lang="en-US" b="1" dirty="0" err="1">
                <a:solidFill>
                  <a:srgbClr val="006600"/>
                </a:solidFill>
              </a:rPr>
              <a:t>alkylthio</a:t>
            </a:r>
            <a:r>
              <a:rPr lang="en-US" b="1" dirty="0">
                <a:solidFill>
                  <a:srgbClr val="003300"/>
                </a:solidFill>
              </a:rPr>
              <a:t>” </a:t>
            </a:r>
            <a:r>
              <a:rPr lang="en-US" b="1" dirty="0">
                <a:solidFill>
                  <a:srgbClr val="680000"/>
                </a:solidFill>
              </a:rPr>
              <a:t>for “</a:t>
            </a:r>
            <a:r>
              <a:rPr lang="en-US" b="1" dirty="0" err="1">
                <a:solidFill>
                  <a:srgbClr val="006600"/>
                </a:solidFill>
              </a:rPr>
              <a:t>alkoxy</a:t>
            </a:r>
            <a:r>
              <a:rPr lang="en-US" b="1" dirty="0">
                <a:solidFill>
                  <a:srgbClr val="680000"/>
                </a:solidFill>
              </a:rPr>
              <a:t>” in IUPAC system.</a:t>
            </a: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524291"/>
              </p:ext>
            </p:extLst>
          </p:nvPr>
        </p:nvGraphicFramePr>
        <p:xfrm>
          <a:off x="381000" y="5130105"/>
          <a:ext cx="8382000" cy="1423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4" name="CS ChemDraw Drawing" r:id="rId3" imgW="7282832" imgH="1237304" progId="ChemDraw.Document.6.0">
                  <p:embed/>
                </p:oleObj>
              </mc:Choice>
              <mc:Fallback>
                <p:oleObj name="CS ChemDraw Drawing" r:id="rId3" imgW="7282832" imgH="1237304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130105"/>
                        <a:ext cx="8382000" cy="14230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6248400" y="649069"/>
            <a:ext cx="22860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14.22 P. 664</a:t>
            </a:r>
          </a:p>
        </p:txBody>
      </p:sp>
    </p:spTree>
    <p:extLst>
      <p:ext uri="{BB962C8B-B14F-4D97-AF65-F5344CB8AC3E}">
        <p14:creationId xmlns:p14="http://schemas.microsoft.com/office/powerpoint/2010/main" val="3170072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0"/>
            <a:ext cx="868680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Thiols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and </a:t>
            </a:r>
            <a:r>
              <a:rPr lang="en-US" sz="28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Sulfides</a:t>
            </a:r>
          </a:p>
          <a:p>
            <a:pPr algn="just"/>
            <a:endParaRPr lang="en-US" sz="1200" dirty="0" smtClean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A thiolate can attack Br</a:t>
            </a:r>
            <a:r>
              <a:rPr lang="en-US" baseline="-25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to produce a disulfide</a:t>
            </a: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73209" y="685800"/>
            <a:ext cx="7256391" cy="166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627948"/>
              </p:ext>
            </p:extLst>
          </p:nvPr>
        </p:nvGraphicFramePr>
        <p:xfrm>
          <a:off x="228600" y="2971800"/>
          <a:ext cx="8686801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0" name="CS ChemDraw Drawing" r:id="rId4" imgW="8957613" imgH="1349713" progId="ChemDraw.Document.6.0">
                  <p:embed/>
                </p:oleObj>
              </mc:Choice>
              <mc:Fallback>
                <p:oleObj name="CS ChemDraw Drawing" r:id="rId4" imgW="8957613" imgH="134971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971800"/>
                        <a:ext cx="8686801" cy="134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6105" y="2514600"/>
            <a:ext cx="4275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Name the following compounds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 rotWithShape="1">
          <a:blip r:embed="rId6"/>
          <a:srcRect t="33834"/>
          <a:stretch/>
        </p:blipFill>
        <p:spPr bwMode="auto">
          <a:xfrm>
            <a:off x="316998" y="4678271"/>
            <a:ext cx="8598402" cy="2027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7785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0969" y="1219200"/>
            <a:ext cx="7664831" cy="1073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28600" y="152400"/>
            <a:ext cx="86868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Thiols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and </a:t>
            </a:r>
            <a:r>
              <a:rPr lang="en-US" sz="28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Sulfides</a:t>
            </a: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A thiolate can attack Br</a:t>
            </a:r>
            <a:r>
              <a:rPr lang="en-US" baseline="-25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to produce a </a:t>
            </a:r>
            <a:r>
              <a:rPr lang="en-US" dirty="0" smtClean="0">
                <a:solidFill>
                  <a:srgbClr val="0000CC"/>
                </a:solidFill>
              </a:rPr>
              <a:t>disulfide</a:t>
            </a: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r>
              <a:rPr lang="en-US" dirty="0">
                <a:solidFill>
                  <a:srgbClr val="0000CC"/>
                </a:solidFill>
                <a:sym typeface="Symbol"/>
              </a:rPr>
              <a:t>Disulfides can be reduced by the reverse </a:t>
            </a:r>
            <a:r>
              <a:rPr lang="en-US" dirty="0" smtClean="0">
                <a:solidFill>
                  <a:srgbClr val="0000CC"/>
                </a:solidFill>
                <a:sym typeface="Symbol"/>
              </a:rPr>
              <a:t>reaction</a:t>
            </a:r>
          </a:p>
          <a:p>
            <a:pPr algn="just"/>
            <a:endParaRPr lang="en-US" dirty="0">
              <a:solidFill>
                <a:srgbClr val="0000CC"/>
              </a:solidFill>
              <a:sym typeface="Symbol"/>
            </a:endParaRPr>
          </a:p>
          <a:p>
            <a:pPr algn="just"/>
            <a:endParaRPr lang="en-US" dirty="0" smtClean="0">
              <a:solidFill>
                <a:srgbClr val="0000CC"/>
              </a:solidFill>
              <a:sym typeface="Symbol"/>
            </a:endParaRPr>
          </a:p>
          <a:p>
            <a:pPr algn="just"/>
            <a:endParaRPr lang="en-US" dirty="0">
              <a:solidFill>
                <a:srgbClr val="0000CC"/>
              </a:solidFill>
              <a:sym typeface="Symbol"/>
            </a:endParaRPr>
          </a:p>
          <a:p>
            <a:pPr algn="just"/>
            <a:endParaRPr lang="en-US" dirty="0" smtClean="0">
              <a:solidFill>
                <a:srgbClr val="0000CC"/>
              </a:solidFill>
              <a:sym typeface="Symbol"/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Sulfides are generally prepared by nucleophilic attack of a thiolate on an alkyl </a:t>
            </a:r>
            <a:r>
              <a:rPr lang="en-US" dirty="0" smtClean="0">
                <a:solidFill>
                  <a:srgbClr val="0000CC"/>
                </a:solidFill>
              </a:rPr>
              <a:t>halide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5787" y="2609850"/>
            <a:ext cx="8432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524000" y="3911853"/>
            <a:ext cx="6153314" cy="276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589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0"/>
            <a:ext cx="86868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Thiols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and </a:t>
            </a:r>
            <a:r>
              <a:rPr lang="en-US" sz="28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Sulfides</a:t>
            </a: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00CC"/>
                </a:solidFill>
              </a:rPr>
              <a:t>Sulfides undergo a number of </a:t>
            </a:r>
            <a:r>
              <a:rPr lang="en-US" dirty="0" smtClean="0">
                <a:solidFill>
                  <a:srgbClr val="0000CC"/>
                </a:solidFill>
              </a:rPr>
              <a:t>reactions including  reacting with </a:t>
            </a:r>
            <a:r>
              <a:rPr lang="en-US" dirty="0">
                <a:solidFill>
                  <a:srgbClr val="0000CC"/>
                </a:solidFill>
              </a:rPr>
              <a:t>unhindered alkyl halides to give </a:t>
            </a:r>
            <a:r>
              <a:rPr lang="en-US" dirty="0" err="1">
                <a:solidFill>
                  <a:srgbClr val="0000CC"/>
                </a:solidFill>
              </a:rPr>
              <a:t>sulfonium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salts.</a:t>
            </a: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dirty="0" err="1">
                <a:solidFill>
                  <a:srgbClr val="0000CC"/>
                </a:solidFill>
              </a:rPr>
              <a:t>S</a:t>
            </a:r>
            <a:r>
              <a:rPr lang="en-US" dirty="0" err="1" smtClean="0">
                <a:solidFill>
                  <a:srgbClr val="0000CC"/>
                </a:solidFill>
              </a:rPr>
              <a:t>ulfonium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salts are good alkylating </a:t>
            </a:r>
            <a:r>
              <a:rPr lang="en-US" dirty="0" smtClean="0">
                <a:solidFill>
                  <a:srgbClr val="0000CC"/>
                </a:solidFill>
              </a:rPr>
              <a:t>agents that </a:t>
            </a:r>
            <a:r>
              <a:rPr lang="en-US" dirty="0">
                <a:solidFill>
                  <a:srgbClr val="0000CC"/>
                </a:solidFill>
              </a:rPr>
              <a:t>can add an alkyl group to a variety of nucleophiles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447800"/>
            <a:ext cx="8686800" cy="5029200"/>
            <a:chOff x="304800" y="1447800"/>
            <a:chExt cx="8686800" cy="50292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435431" y="1447800"/>
              <a:ext cx="6273138" cy="1178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1143000" y="3505200"/>
              <a:ext cx="7569044" cy="1551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1670981"/>
                </p:ext>
              </p:extLst>
            </p:nvPr>
          </p:nvGraphicFramePr>
          <p:xfrm>
            <a:off x="304800" y="5257800"/>
            <a:ext cx="8686800" cy="121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72" name="CS ChemDraw Drawing" r:id="rId5" imgW="7520468" imgH="991681" progId="ChemDraw.Document.6.0">
                    <p:embed/>
                  </p:oleObj>
                </mc:Choice>
                <mc:Fallback>
                  <p:oleObj name="CS ChemDraw Drawing" r:id="rId5" imgW="7520468" imgH="991681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" y="5257800"/>
                          <a:ext cx="8686800" cy="1219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26608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0"/>
            <a:ext cx="868680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Thiols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and </a:t>
            </a:r>
            <a:r>
              <a:rPr lang="en-US" sz="28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Sulfides</a:t>
            </a: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i="1" cap="all" dirty="0" smtClean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00CC"/>
                </a:solidFill>
              </a:rPr>
              <a:t>Sulfides can also be </a:t>
            </a:r>
            <a:r>
              <a:rPr lang="en-US" dirty="0" smtClean="0">
                <a:solidFill>
                  <a:srgbClr val="0000CC"/>
                </a:solidFill>
              </a:rPr>
              <a:t>oxidized</a:t>
            </a: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r>
              <a:rPr lang="en-US" dirty="0">
                <a:solidFill>
                  <a:srgbClr val="0000CC"/>
                </a:solidFill>
              </a:rPr>
              <a:t>Sodium meta-</a:t>
            </a:r>
            <a:r>
              <a:rPr lang="en-US" dirty="0" err="1">
                <a:solidFill>
                  <a:srgbClr val="0000CC"/>
                </a:solidFill>
              </a:rPr>
              <a:t>periodiate</a:t>
            </a:r>
            <a:r>
              <a:rPr lang="en-US" dirty="0">
                <a:solidFill>
                  <a:srgbClr val="0000CC"/>
                </a:solidFill>
              </a:rPr>
              <a:t> can be used to form the sulfoxide</a:t>
            </a:r>
          </a:p>
          <a:p>
            <a:pPr algn="just"/>
            <a:endParaRPr lang="en-US" b="1" i="1" cap="all" dirty="0"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53446" y="1626492"/>
            <a:ext cx="6037109" cy="180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5333" y="3962400"/>
            <a:ext cx="6773334" cy="243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038600" y="801469"/>
            <a:ext cx="47244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14.23 P. 667,  14.24 P. 669, 14.26 P. 671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14.30 to 14.51 P.676 to 679</a:t>
            </a:r>
          </a:p>
        </p:txBody>
      </p:sp>
    </p:spTree>
    <p:extLst>
      <p:ext uri="{BB962C8B-B14F-4D97-AF65-F5344CB8AC3E}">
        <p14:creationId xmlns:p14="http://schemas.microsoft.com/office/powerpoint/2010/main" val="3427231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3477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/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Thiols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and Sulfides</a:t>
            </a:r>
          </a:p>
          <a:p>
            <a:pPr eaLnBrk="0" hangingPunct="0">
              <a:defRPr/>
            </a:pPr>
            <a:endParaRPr lang="en-US" sz="1200" dirty="0">
              <a:solidFill>
                <a:srgbClr val="000066"/>
              </a:solidFill>
              <a:latin typeface="Tahoma" pitchFamily="34" charset="0"/>
            </a:endParaRPr>
          </a:p>
          <a:p>
            <a:pPr marL="514350" indent="-514350">
              <a:defRPr/>
            </a:pPr>
            <a:r>
              <a:rPr lang="en-US" dirty="0">
                <a:solidFill>
                  <a:srgbClr val="0000CC"/>
                </a:solidFill>
                <a:sym typeface="Symbol"/>
              </a:rPr>
              <a:t>Hydrogen peroxide can be used to give the </a:t>
            </a:r>
            <a:r>
              <a:rPr lang="en-US" dirty="0" smtClean="0">
                <a:solidFill>
                  <a:srgbClr val="0000CC"/>
                </a:solidFill>
                <a:sym typeface="Symbol"/>
              </a:rPr>
              <a:t>sulfone</a:t>
            </a:r>
          </a:p>
          <a:p>
            <a:pPr marL="514350" indent="-514350">
              <a:defRPr/>
            </a:pPr>
            <a:endParaRPr lang="en-US" dirty="0">
              <a:solidFill>
                <a:srgbClr val="0000CC"/>
              </a:solidFill>
              <a:sym typeface="Symbol"/>
            </a:endParaRPr>
          </a:p>
          <a:p>
            <a:pPr marL="514350" indent="-514350">
              <a:defRPr/>
            </a:pPr>
            <a:endParaRPr lang="en-US" dirty="0" smtClean="0">
              <a:solidFill>
                <a:srgbClr val="0000CC"/>
              </a:solidFill>
              <a:sym typeface="Symbol"/>
            </a:endParaRPr>
          </a:p>
          <a:p>
            <a:pPr marL="514350" indent="-514350">
              <a:defRPr/>
            </a:pPr>
            <a:endParaRPr lang="en-US" dirty="0">
              <a:solidFill>
                <a:srgbClr val="0000CC"/>
              </a:solidFill>
              <a:sym typeface="Symbol"/>
            </a:endParaRPr>
          </a:p>
          <a:p>
            <a:pPr marL="514350" indent="-514350">
              <a:defRPr/>
            </a:pPr>
            <a:endParaRPr lang="en-US" dirty="0" smtClean="0">
              <a:solidFill>
                <a:srgbClr val="0000CC"/>
              </a:solidFill>
              <a:sym typeface="Symbol"/>
            </a:endParaRPr>
          </a:p>
          <a:p>
            <a:pPr marL="514350" indent="-514350">
              <a:defRPr/>
            </a:pPr>
            <a:endParaRPr lang="en-US" dirty="0">
              <a:solidFill>
                <a:srgbClr val="0000CC"/>
              </a:solidFill>
              <a:sym typeface="Symbol"/>
            </a:endParaRPr>
          </a:p>
          <a:p>
            <a:pPr marL="514350" indent="-514350">
              <a:defRPr/>
            </a:pPr>
            <a:endParaRPr lang="en-US" dirty="0" smtClean="0">
              <a:solidFill>
                <a:srgbClr val="0000CC"/>
              </a:solidFill>
              <a:sym typeface="Symbol"/>
            </a:endParaRPr>
          </a:p>
          <a:p>
            <a:pPr marL="514350" indent="-514350">
              <a:defRPr/>
            </a:pPr>
            <a:endParaRPr lang="en-US" dirty="0">
              <a:solidFill>
                <a:srgbClr val="0000CC"/>
              </a:solidFill>
              <a:sym typeface="Symbol"/>
            </a:endParaRPr>
          </a:p>
          <a:p>
            <a:pPr marL="514350" indent="-514350">
              <a:defRPr/>
            </a:pPr>
            <a:endParaRPr lang="en-US" dirty="0">
              <a:solidFill>
                <a:srgbClr val="0000CC"/>
              </a:solidFill>
              <a:sym typeface="Symbol"/>
            </a:endParaRPr>
          </a:p>
          <a:p>
            <a:pPr marL="514350" indent="-514350">
              <a:defRPr/>
            </a:pPr>
            <a:r>
              <a:rPr lang="en-US" dirty="0">
                <a:solidFill>
                  <a:srgbClr val="0000CC"/>
                </a:solidFill>
              </a:rPr>
              <a:t>Because sulfides are readily oxidized, they make good reducing </a:t>
            </a:r>
            <a:r>
              <a:rPr lang="en-US" dirty="0" smtClean="0">
                <a:solidFill>
                  <a:srgbClr val="0000CC"/>
                </a:solidFill>
              </a:rPr>
              <a:t>agents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42005" y="1066800"/>
            <a:ext cx="5673195" cy="202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95400" y="3581400"/>
            <a:ext cx="6797021" cy="2971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430887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ETHERS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Structure and Physical Properties</a:t>
            </a:r>
          </a:p>
          <a:p>
            <a:pPr algn="just">
              <a:spcBef>
                <a:spcPct val="50000"/>
              </a:spcBef>
              <a:defRPr/>
            </a:pPr>
            <a:endParaRPr lang="en-US" sz="800" b="1" dirty="0">
              <a:solidFill>
                <a:srgbClr val="003300"/>
              </a:solidFill>
            </a:endParaRPr>
          </a:p>
          <a:p>
            <a:r>
              <a:rPr lang="en-US" dirty="0">
                <a:solidFill>
                  <a:srgbClr val="0000CC"/>
                </a:solidFill>
              </a:rPr>
              <a:t>The bond angle in ethers is very similar to that found in water and in </a:t>
            </a:r>
            <a:r>
              <a:rPr lang="en-US" dirty="0" smtClean="0">
                <a:solidFill>
                  <a:srgbClr val="0000CC"/>
                </a:solidFill>
              </a:rPr>
              <a:t>alcohols.</a:t>
            </a: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r>
              <a:rPr lang="en-US" dirty="0">
                <a:solidFill>
                  <a:srgbClr val="0000CC"/>
                </a:solidFill>
              </a:rPr>
              <a:t>Although pure ethers have no hydroxyl groups to engage in hydrogen bonding, they are </a:t>
            </a:r>
            <a:r>
              <a:rPr lang="en-US" i="1" dirty="0">
                <a:solidFill>
                  <a:srgbClr val="0000CC"/>
                </a:solidFill>
              </a:rPr>
              <a:t>hydrogen bond acceptors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  <a:p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32073" y="1600200"/>
            <a:ext cx="6279854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14_02"/>
          <p:cNvPicPr>
            <a:picLocks noChangeAspect="1" noChangeArrowheads="1"/>
          </p:cNvPicPr>
          <p:nvPr/>
        </p:nvPicPr>
        <p:blipFill rotWithShape="1">
          <a:blip r:embed="rId3" cstate="print"/>
          <a:srcRect b="8737"/>
          <a:stretch/>
        </p:blipFill>
        <p:spPr bwMode="auto">
          <a:xfrm>
            <a:off x="533401" y="4081281"/>
            <a:ext cx="8100632" cy="247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 l="12150" r="6586" b="37884"/>
          <a:stretch>
            <a:fillRect/>
          </a:stretch>
        </p:blipFill>
        <p:spPr bwMode="auto">
          <a:xfrm>
            <a:off x="6104898" y="134983"/>
            <a:ext cx="2734302" cy="10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050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458200" cy="140038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ETHERS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003300"/>
                </a:solidFill>
              </a:rPr>
              <a:t>Structure and Physical </a:t>
            </a:r>
            <a:r>
              <a:rPr lang="en-US" sz="2000" b="1" dirty="0" smtClean="0">
                <a:solidFill>
                  <a:srgbClr val="003300"/>
                </a:solidFill>
              </a:rPr>
              <a:t>Properties</a:t>
            </a:r>
            <a:endParaRPr lang="en-US" sz="2000" dirty="0">
              <a:solidFill>
                <a:srgbClr val="003300"/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Their boiling points are similar to that of </a:t>
            </a:r>
            <a:r>
              <a:rPr lang="en-US" dirty="0" err="1">
                <a:solidFill>
                  <a:srgbClr val="0000CC"/>
                </a:solidFill>
              </a:rPr>
              <a:t>alkanes</a:t>
            </a:r>
            <a:r>
              <a:rPr lang="en-US" dirty="0">
                <a:solidFill>
                  <a:srgbClr val="0000CC"/>
                </a:solidFill>
              </a:rPr>
              <a:t> of comparable molecular weight</a:t>
            </a:r>
          </a:p>
        </p:txBody>
      </p:sp>
      <p:pic>
        <p:nvPicPr>
          <p:cNvPr id="15363" name="Picture 6" descr="14_T01"/>
          <p:cNvPicPr>
            <a:picLocks noChangeAspect="1" noChangeArrowheads="1"/>
          </p:cNvPicPr>
          <p:nvPr/>
        </p:nvPicPr>
        <p:blipFill rotWithShape="1">
          <a:blip r:embed="rId2" cstate="print"/>
          <a:srcRect t="7516" b="14791"/>
          <a:stretch/>
        </p:blipFill>
        <p:spPr bwMode="auto">
          <a:xfrm>
            <a:off x="304800" y="1524000"/>
            <a:ext cx="8534400" cy="39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4400" y="5524205"/>
            <a:ext cx="7492053" cy="118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04800" y="0"/>
            <a:ext cx="8534400" cy="466281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ETHERS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003300"/>
                </a:solidFill>
              </a:rPr>
              <a:t>Structure and Physical </a:t>
            </a:r>
            <a:r>
              <a:rPr lang="en-US" sz="2000" b="1" dirty="0" smtClean="0">
                <a:solidFill>
                  <a:srgbClr val="003300"/>
                </a:solidFill>
              </a:rPr>
              <a:t>Properties</a:t>
            </a:r>
            <a:endParaRPr lang="en-US" sz="2000" dirty="0" smtClean="0">
              <a:solidFill>
                <a:srgbClr val="003300"/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dirty="0" smtClean="0">
                <a:solidFill>
                  <a:srgbClr val="0000CC"/>
                </a:solidFill>
              </a:rPr>
              <a:t>Ethers </a:t>
            </a:r>
            <a:r>
              <a:rPr lang="en-US" dirty="0">
                <a:solidFill>
                  <a:srgbClr val="0000CC"/>
                </a:solidFill>
              </a:rPr>
              <a:t>are ideal solvent for many organic reactions</a:t>
            </a:r>
            <a:endParaRPr lang="en-US" dirty="0">
              <a:solidFill>
                <a:srgbClr val="800000"/>
              </a:solidFill>
            </a:endParaRPr>
          </a:p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680000"/>
                </a:solidFill>
              </a:rPr>
              <a:t>Ethers </a:t>
            </a:r>
            <a:r>
              <a:rPr lang="en-US" sz="2000" b="1" dirty="0">
                <a:solidFill>
                  <a:srgbClr val="680000"/>
                </a:solidFill>
              </a:rPr>
              <a:t>dissolve a wide range of polar and non-polar substances</a:t>
            </a:r>
          </a:p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680000"/>
                </a:solidFill>
              </a:rPr>
              <a:t>Nonpolar </a:t>
            </a:r>
            <a:r>
              <a:rPr lang="en-US" sz="2000" b="1" dirty="0">
                <a:solidFill>
                  <a:srgbClr val="680000"/>
                </a:solidFill>
              </a:rPr>
              <a:t>solutes dissolve better in ether than in alcohol</a:t>
            </a:r>
            <a:r>
              <a:rPr lang="en-US" sz="2000" b="1" dirty="0" smtClean="0">
                <a:solidFill>
                  <a:srgbClr val="680000"/>
                </a:solidFill>
              </a:rPr>
              <a:t>.</a:t>
            </a:r>
            <a:endParaRPr lang="en-US" sz="2000" b="1" dirty="0">
              <a:solidFill>
                <a:srgbClr val="68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680000"/>
                </a:solidFill>
              </a:rPr>
              <a:t>Ether </a:t>
            </a:r>
            <a:r>
              <a:rPr lang="en-US" sz="2000" b="1" dirty="0">
                <a:solidFill>
                  <a:srgbClr val="680000"/>
                </a:solidFill>
              </a:rPr>
              <a:t>has large dipole moment, so polar solutes also dissolve</a:t>
            </a:r>
            <a:r>
              <a:rPr lang="en-US" sz="2000" b="1" dirty="0" smtClean="0">
                <a:solidFill>
                  <a:srgbClr val="680000"/>
                </a:solidFill>
              </a:rPr>
              <a:t>.</a:t>
            </a:r>
            <a:endParaRPr lang="en-US" sz="2000" b="1" dirty="0">
              <a:solidFill>
                <a:srgbClr val="68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680000"/>
                </a:solidFill>
              </a:rPr>
              <a:t>Ethers </a:t>
            </a:r>
            <a:r>
              <a:rPr lang="en-US" sz="2000" b="1" dirty="0">
                <a:solidFill>
                  <a:srgbClr val="680000"/>
                </a:solidFill>
              </a:rPr>
              <a:t>solvate cations. 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680000"/>
                </a:solidFill>
              </a:rPr>
              <a:t>Ethers </a:t>
            </a:r>
            <a:r>
              <a:rPr lang="en-US" sz="2000" b="1" dirty="0">
                <a:solidFill>
                  <a:srgbClr val="680000"/>
                </a:solidFill>
              </a:rPr>
              <a:t>do not react with strong </a:t>
            </a:r>
            <a:r>
              <a:rPr lang="en-US" sz="2000" b="1" dirty="0" smtClean="0">
                <a:solidFill>
                  <a:srgbClr val="680000"/>
                </a:solidFill>
              </a:rPr>
              <a:t>bases</a:t>
            </a:r>
            <a:endParaRPr lang="en-US" sz="2000" b="1" dirty="0">
              <a:solidFill>
                <a:srgbClr val="68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680000"/>
                </a:solidFill>
              </a:rPr>
              <a:t>Their </a:t>
            </a:r>
            <a:r>
              <a:rPr lang="en-US" sz="2000" b="1" dirty="0">
                <a:solidFill>
                  <a:srgbClr val="680000"/>
                </a:solidFill>
              </a:rPr>
              <a:t>relatively low boiling points simplify their </a:t>
            </a:r>
            <a:r>
              <a:rPr lang="en-US" sz="2000" b="1" dirty="0" smtClean="0">
                <a:solidFill>
                  <a:srgbClr val="680000"/>
                </a:solidFill>
              </a:rPr>
              <a:t>evaporation</a:t>
            </a:r>
          </a:p>
          <a:p>
            <a:pPr>
              <a:defRPr/>
            </a:pPr>
            <a:endParaRPr lang="en-US" b="1" dirty="0">
              <a:solidFill>
                <a:srgbClr val="68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00CC"/>
                </a:solidFill>
              </a:rPr>
              <a:t>Metal atoms with a full or partial positive charge can be stabilized by ether solvents, as a result, ethers are generally used as the solvent in the Grignard reaction.</a:t>
            </a:r>
          </a:p>
          <a:p>
            <a:pPr>
              <a:defRPr/>
            </a:pPr>
            <a:endParaRPr lang="en-US" b="1" dirty="0">
              <a:solidFill>
                <a:srgbClr val="68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1000" y="4495800"/>
            <a:ext cx="8458200" cy="2221273"/>
            <a:chOff x="381000" y="4517542"/>
            <a:chExt cx="8458200" cy="2221273"/>
          </a:xfrm>
        </p:grpSpPr>
        <p:pic>
          <p:nvPicPr>
            <p:cNvPr id="4" name="Picture 6" descr="14_04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4684"/>
            <a:stretch/>
          </p:blipFill>
          <p:spPr bwMode="auto">
            <a:xfrm>
              <a:off x="381000" y="4517543"/>
              <a:ext cx="2462350" cy="2221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9967806"/>
                </p:ext>
              </p:extLst>
            </p:nvPr>
          </p:nvGraphicFramePr>
          <p:xfrm>
            <a:off x="3276600" y="4553605"/>
            <a:ext cx="2057400" cy="2039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51" name="CS ChemDraw Drawing" r:id="rId4" imgW="1508355" imgH="1496168" progId="ChemDraw.Document.6.0">
                    <p:embed/>
                  </p:oleObj>
                </mc:Choice>
                <mc:Fallback>
                  <p:oleObj name="CS ChemDraw Drawing" r:id="rId4" imgW="1508355" imgH="1496168" progId="ChemDraw.Document.6.0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4553605"/>
                          <a:ext cx="2057400" cy="2039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5" descr="14_03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r="54083" b="9685"/>
            <a:stretch/>
          </p:blipFill>
          <p:spPr bwMode="auto">
            <a:xfrm>
              <a:off x="5525085" y="4517542"/>
              <a:ext cx="3314115" cy="2111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81000" y="152400"/>
            <a:ext cx="8458200" cy="163121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ETHERS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003300"/>
                </a:solidFill>
              </a:rPr>
              <a:t>Structure and Physical Properties</a:t>
            </a:r>
          </a:p>
          <a:p>
            <a:pPr>
              <a:spcBef>
                <a:spcPct val="50000"/>
              </a:spcBef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Crown ethers have been shown to form especially strong attractions to metal atoms</a:t>
            </a:r>
            <a:endParaRPr lang="en-US" sz="800" b="1" dirty="0">
              <a:solidFill>
                <a:srgbClr val="0000CC"/>
              </a:solidFill>
              <a:latin typeface="Tahoma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43806" y="1828800"/>
            <a:ext cx="8671594" cy="4800600"/>
            <a:chOff x="167606" y="1828800"/>
            <a:chExt cx="8671594" cy="48006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973782" y="1905000"/>
              <a:ext cx="4960418" cy="1884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67606" y="1839177"/>
              <a:ext cx="1806176" cy="1769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7016221" y="1828800"/>
              <a:ext cx="1822979" cy="182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982021" y="3832752"/>
              <a:ext cx="7095179" cy="2796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304800" y="76200"/>
            <a:ext cx="8534400" cy="175432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ETHERS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Common </a:t>
            </a:r>
            <a:r>
              <a:rPr lang="en-US" sz="2000" b="1" dirty="0">
                <a:solidFill>
                  <a:srgbClr val="003300"/>
                </a:solidFill>
              </a:rPr>
              <a:t>Names of Ethers</a:t>
            </a:r>
          </a:p>
          <a:p>
            <a:pPr eaLnBrk="0" hangingPunct="0">
              <a:defRPr/>
            </a:pPr>
            <a:endParaRPr lang="en-US" sz="900" b="1" dirty="0">
              <a:solidFill>
                <a:srgbClr val="006600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006600"/>
                </a:solidFill>
              </a:rPr>
              <a:t>Ethers are commonly called Alkyl </a:t>
            </a:r>
            <a:r>
              <a:rPr lang="en-US" b="1" i="1" dirty="0" err="1">
                <a:solidFill>
                  <a:srgbClr val="006600"/>
                </a:solidFill>
              </a:rPr>
              <a:t>alkyl</a:t>
            </a:r>
            <a:r>
              <a:rPr lang="en-US" b="1" i="1" dirty="0">
                <a:solidFill>
                  <a:srgbClr val="006600"/>
                </a:solidFill>
              </a:rPr>
              <a:t> ether</a:t>
            </a:r>
          </a:p>
          <a:p>
            <a:pPr>
              <a:spcBef>
                <a:spcPct val="50000"/>
              </a:spcBef>
              <a:defRPr/>
            </a:pPr>
            <a:endParaRPr lang="en-US" sz="1000" dirty="0">
              <a:solidFill>
                <a:srgbClr val="0000CC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034516"/>
              </p:ext>
            </p:extLst>
          </p:nvPr>
        </p:nvGraphicFramePr>
        <p:xfrm>
          <a:off x="1447800" y="4467431"/>
          <a:ext cx="6716486" cy="2238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CS ChemDraw Drawing" r:id="rId3" imgW="5397657" imgH="1797996" progId="ChemDraw.Document.6.0">
                  <p:embed/>
                </p:oleObj>
              </mc:Choice>
              <mc:Fallback>
                <p:oleObj name="CS ChemDraw Drawing" r:id="rId3" imgW="5397657" imgH="179799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4467431"/>
                        <a:ext cx="6716486" cy="2238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938452" y="1752600"/>
            <a:ext cx="4976948" cy="197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04800" y="1752600"/>
            <a:ext cx="35814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smtClean="0">
                <a:solidFill>
                  <a:srgbClr val="680000"/>
                </a:solidFill>
              </a:rPr>
              <a:t>In </a:t>
            </a:r>
            <a:r>
              <a:rPr lang="en-US" b="1" dirty="0">
                <a:solidFill>
                  <a:srgbClr val="680000"/>
                </a:solidFill>
              </a:rPr>
              <a:t>the current rule the alkyl groups should be in alphabetical order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sz="800" b="1" dirty="0">
              <a:solidFill>
                <a:srgbClr val="68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680000"/>
                </a:solidFill>
              </a:rPr>
              <a:t>However the old rule, which named the groups in order of increasing complexity, is still in use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sz="800" b="1" dirty="0">
              <a:solidFill>
                <a:srgbClr val="68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680000"/>
                </a:solidFill>
              </a:rPr>
              <a:t>Symmetrical ether are called </a:t>
            </a:r>
            <a:r>
              <a:rPr lang="en-US" b="1" dirty="0" err="1">
                <a:solidFill>
                  <a:srgbClr val="680000"/>
                </a:solidFill>
              </a:rPr>
              <a:t>dialkyl</a:t>
            </a:r>
            <a:r>
              <a:rPr lang="en-US" b="1" dirty="0">
                <a:solidFill>
                  <a:srgbClr val="680000"/>
                </a:solidFill>
              </a:rPr>
              <a:t> ether or just alkyl ether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510909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ETHERS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IUPAC Names (</a:t>
            </a:r>
            <a:r>
              <a:rPr lang="en-US" sz="2000" b="1" dirty="0" err="1">
                <a:solidFill>
                  <a:srgbClr val="003300"/>
                </a:solidFill>
              </a:rPr>
              <a:t>Alkoxy</a:t>
            </a:r>
            <a:r>
              <a:rPr lang="en-US" sz="2000" b="1" dirty="0">
                <a:solidFill>
                  <a:srgbClr val="003300"/>
                </a:solidFill>
              </a:rPr>
              <a:t> Alkane)</a:t>
            </a:r>
          </a:p>
          <a:p>
            <a:pPr eaLnBrk="0" hangingPunct="0">
              <a:defRPr/>
            </a:pPr>
            <a:endParaRPr lang="en-US" sz="900" b="1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00CC"/>
                </a:solidFill>
              </a:rPr>
              <a:t>The IUPAC names use the more complex alkyl group as the root, and the rest of the ether as an </a:t>
            </a:r>
            <a:r>
              <a:rPr lang="en-US" b="1" i="1" dirty="0" err="1">
                <a:solidFill>
                  <a:srgbClr val="006600"/>
                </a:solidFill>
              </a:rPr>
              <a:t>alkoxy</a:t>
            </a:r>
            <a:r>
              <a:rPr lang="en-US" b="1" i="1" dirty="0">
                <a:solidFill>
                  <a:srgbClr val="006600"/>
                </a:solidFill>
              </a:rPr>
              <a:t> group</a:t>
            </a:r>
            <a:r>
              <a:rPr lang="en-US" dirty="0">
                <a:solidFill>
                  <a:srgbClr val="006600"/>
                </a:solidFill>
              </a:rPr>
              <a:t>.</a:t>
            </a:r>
            <a:endParaRPr lang="en-US" b="1" dirty="0">
              <a:solidFill>
                <a:srgbClr val="006600"/>
              </a:solidFill>
            </a:endParaRPr>
          </a:p>
          <a:p>
            <a:pPr>
              <a:defRPr/>
            </a:pPr>
            <a:endParaRPr lang="en-US" b="1" dirty="0">
              <a:solidFill>
                <a:srgbClr val="7030A0"/>
              </a:solidFill>
            </a:endParaRPr>
          </a:p>
          <a:p>
            <a:pPr>
              <a:defRPr/>
            </a:pPr>
            <a:endParaRPr lang="en-US" b="1" dirty="0">
              <a:solidFill>
                <a:srgbClr val="7030A0"/>
              </a:solidFill>
            </a:endParaRPr>
          </a:p>
          <a:p>
            <a:pPr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b="1" dirty="0" smtClean="0">
              <a:solidFill>
                <a:schemeClr val="accent2"/>
              </a:solidFill>
            </a:endParaRPr>
          </a:p>
          <a:p>
            <a:pPr>
              <a:defRPr/>
            </a:pPr>
            <a:endParaRPr lang="en-US" b="1" dirty="0" smtClean="0">
              <a:solidFill>
                <a:schemeClr val="accent2"/>
              </a:solidFill>
            </a:endParaRPr>
          </a:p>
          <a:p>
            <a:pPr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b="1" dirty="0" smtClean="0">
              <a:solidFill>
                <a:schemeClr val="accent2"/>
              </a:solidFill>
            </a:endParaRPr>
          </a:p>
          <a:p>
            <a:pPr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Cyclic </a:t>
            </a:r>
            <a:r>
              <a:rPr lang="en-US" sz="2000" b="1" dirty="0" smtClean="0">
                <a:solidFill>
                  <a:srgbClr val="003300"/>
                </a:solidFill>
              </a:rPr>
              <a:t>Ethers</a:t>
            </a:r>
            <a:endParaRPr lang="en-US" sz="2000" b="1" dirty="0">
              <a:solidFill>
                <a:srgbClr val="003300"/>
              </a:solidFill>
              <a:latin typeface="Tahoma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644750"/>
              </p:ext>
            </p:extLst>
          </p:nvPr>
        </p:nvGraphicFramePr>
        <p:xfrm>
          <a:off x="533400" y="1905000"/>
          <a:ext cx="8077200" cy="1338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CS ChemDraw Drawing" r:id="rId3" imgW="8180508" imgH="1355928" progId="ChemDraw.Document.6.0">
                  <p:embed/>
                </p:oleObj>
              </mc:Choice>
              <mc:Fallback>
                <p:oleObj name="CS ChemDraw Drawing" r:id="rId3" imgW="8180508" imgH="135592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1905000"/>
                        <a:ext cx="8077200" cy="1338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548699"/>
              </p:ext>
            </p:extLst>
          </p:nvPr>
        </p:nvGraphicFramePr>
        <p:xfrm>
          <a:off x="533400" y="5014991"/>
          <a:ext cx="8273746" cy="1766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" name="CS ChemDraw Drawing" r:id="rId5" imgW="7033058" imgH="1502113" progId="ChemDraw.Document.6.0">
                  <p:embed/>
                </p:oleObj>
              </mc:Choice>
              <mc:Fallback>
                <p:oleObj name="CS ChemDraw Drawing" r:id="rId5" imgW="7033058" imgH="150211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400" y="5014991"/>
                        <a:ext cx="8273746" cy="1766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905000" y="3276600"/>
            <a:ext cx="6234616" cy="172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1478</Words>
  <Application>Microsoft Office PowerPoint</Application>
  <PresentationFormat>On-screen Show (4:3)</PresentationFormat>
  <Paragraphs>364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Black</vt:lpstr>
      <vt:lpstr>Calibri</vt:lpstr>
      <vt:lpstr>Symbol</vt:lpstr>
      <vt:lpstr>Tahoma</vt:lpstr>
      <vt:lpstr>Wingdings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Southeastern Louisiana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Jean Fotie</cp:lastModifiedBy>
  <cp:revision>85</cp:revision>
  <dcterms:created xsi:type="dcterms:W3CDTF">2012-08-07T21:05:47Z</dcterms:created>
  <dcterms:modified xsi:type="dcterms:W3CDTF">2017-12-22T19:43:24Z</dcterms:modified>
</cp:coreProperties>
</file>